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86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969" y="230581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40967" y="149478"/>
            <a:ext cx="9910064" cy="953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9140" y="1897761"/>
            <a:ext cx="11113719" cy="1543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02975" y="6071478"/>
            <a:ext cx="302259" cy="297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jampanagangothri/Data-Science-Project/blob/main/3.%20Space-X%20Data%20Wrangling%20spacex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mpanagangothri/Data-Science-Project/blob/main/4.%20Space-X%20EDA%20Using%20SQL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jampanagangothri/Data-Science-Project/blob/main/4.%20Space-X%20EDA%20Using%20SQL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mpanagangothri/Data-Science-Project/blob/main/6.Space-X%20Launch%20Sites%20Locations%20Analysis%20with%20Folium-Interactive%20Visual%20Analytics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mpanagangothri/Data-Science-Project/blob/main/7.%20Build%20an%20Interactive%20Dashboard%20with%20Ploty%20Dash%20-%20spacex_dash_app.py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jampanagangothri/Data-Science-Project/blob/main/8.%20SpaceX%20Machine%20Learning%20Prediction.ipynb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Falcon_9_and_Falcon_Heavy_launch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github.com/jampanagangothri/Data-Science-Project/blob/main/1.%20Space-X%20Data%20Collection%20API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github.com/jampanagangothri/Data-Science-Project/blob/main/2.%20Space-X%20Web%20scraping%20Falcon%209%20and%20Falcon%20Heavy%20Launches%20Records%20from%20Wikipedia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536" y="4593158"/>
            <a:ext cx="26790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10" dirty="0" err="1">
                <a:solidFill>
                  <a:srgbClr val="E7E6E6"/>
                </a:solidFill>
                <a:latin typeface="Arial MT"/>
                <a:cs typeface="Arial MT"/>
              </a:rPr>
              <a:t>Jampana</a:t>
            </a:r>
            <a:r>
              <a:rPr lang="en-IN" spc="-10" dirty="0">
                <a:solidFill>
                  <a:srgbClr val="E7E6E6"/>
                </a:solidFill>
                <a:latin typeface="Arial MT"/>
                <a:cs typeface="Arial MT"/>
              </a:rPr>
              <a:t> </a:t>
            </a:r>
            <a:r>
              <a:rPr lang="en-IN" spc="-10" dirty="0" err="1">
                <a:solidFill>
                  <a:srgbClr val="E7E6E6"/>
                </a:solidFill>
                <a:latin typeface="Arial MT"/>
                <a:cs typeface="Arial MT"/>
              </a:rPr>
              <a:t>Gangothri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pc="-5" dirty="0">
                <a:solidFill>
                  <a:srgbClr val="E7E6E6"/>
                </a:solidFill>
                <a:latin typeface="Arial MT"/>
                <a:cs typeface="Arial MT"/>
              </a:rPr>
              <a:t>16</a:t>
            </a:r>
            <a:r>
              <a:rPr sz="1800" spc="-35" dirty="0">
                <a:solidFill>
                  <a:srgbClr val="E7E6E6"/>
                </a:solidFill>
                <a:latin typeface="Arial MT"/>
                <a:cs typeface="Arial MT"/>
              </a:rPr>
              <a:t> </a:t>
            </a:r>
            <a:r>
              <a:rPr lang="en-IN" spc="-5" dirty="0">
                <a:solidFill>
                  <a:srgbClr val="E7E6E6"/>
                </a:solidFill>
                <a:latin typeface="Arial MT"/>
                <a:cs typeface="Arial MT"/>
              </a:rPr>
              <a:t>July</a:t>
            </a:r>
            <a:r>
              <a:rPr sz="1800" dirty="0">
                <a:solidFill>
                  <a:srgbClr val="E7E6E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E7E6E6"/>
                </a:solidFill>
                <a:latin typeface="Arial MT"/>
                <a:cs typeface="Arial MT"/>
              </a:rPr>
              <a:t>202</a:t>
            </a:r>
            <a:r>
              <a:rPr lang="en-IN" sz="1800" spc="-10" dirty="0">
                <a:solidFill>
                  <a:srgbClr val="E7E6E6"/>
                </a:solidFill>
                <a:latin typeface="Arial MT"/>
                <a:cs typeface="Arial MT"/>
              </a:rPr>
              <a:t>4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61947"/>
            <a:ext cx="5531485" cy="415099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0665" marR="5080" indent="-228600">
              <a:lnSpc>
                <a:spcPct val="88100"/>
              </a:lnSpc>
              <a:spcBef>
                <a:spcPts val="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After obtaining and creating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Pandas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DF from </a:t>
            </a:r>
            <a:r>
              <a:rPr sz="2000" spc="-5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collected data, data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was filtered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using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b="1" i="1" spc="-175" dirty="0">
                <a:solidFill>
                  <a:srgbClr val="292929"/>
                </a:solidFill>
                <a:latin typeface="Arial"/>
                <a:cs typeface="Arial"/>
              </a:rPr>
              <a:t>B</a:t>
            </a:r>
            <a:r>
              <a:rPr sz="2100" b="1" i="1" spc="-160" dirty="0">
                <a:solidFill>
                  <a:srgbClr val="292929"/>
                </a:solidFill>
                <a:latin typeface="Arial"/>
                <a:cs typeface="Arial"/>
              </a:rPr>
              <a:t>o</a:t>
            </a:r>
            <a:r>
              <a:rPr sz="2100" b="1" i="1" spc="-180" dirty="0">
                <a:solidFill>
                  <a:srgbClr val="292929"/>
                </a:solidFill>
                <a:latin typeface="Arial"/>
                <a:cs typeface="Arial"/>
              </a:rPr>
              <a:t>o</a:t>
            </a:r>
            <a:r>
              <a:rPr sz="2100" b="1" i="1" spc="-155" dirty="0">
                <a:solidFill>
                  <a:srgbClr val="292929"/>
                </a:solidFill>
                <a:latin typeface="Arial"/>
                <a:cs typeface="Arial"/>
              </a:rPr>
              <a:t>s</a:t>
            </a:r>
            <a:r>
              <a:rPr sz="2100" b="1" i="1" spc="-145" dirty="0">
                <a:solidFill>
                  <a:srgbClr val="292929"/>
                </a:solidFill>
                <a:latin typeface="Arial"/>
                <a:cs typeface="Arial"/>
              </a:rPr>
              <a:t>t</a:t>
            </a:r>
            <a:r>
              <a:rPr sz="2100" b="1" i="1" spc="-85" dirty="0">
                <a:solidFill>
                  <a:srgbClr val="292929"/>
                </a:solidFill>
                <a:latin typeface="Arial"/>
                <a:cs typeface="Arial"/>
              </a:rPr>
              <a:t>er</a:t>
            </a:r>
            <a:r>
              <a:rPr sz="2100" b="1" i="1" spc="-130" dirty="0">
                <a:solidFill>
                  <a:srgbClr val="292929"/>
                </a:solidFill>
                <a:latin typeface="Arial"/>
                <a:cs typeface="Arial"/>
              </a:rPr>
              <a:t>V</a:t>
            </a:r>
            <a:r>
              <a:rPr sz="2100" b="1" i="1" spc="-140" dirty="0">
                <a:solidFill>
                  <a:srgbClr val="292929"/>
                </a:solidFill>
                <a:latin typeface="Arial"/>
                <a:cs typeface="Arial"/>
              </a:rPr>
              <a:t>ersio</a:t>
            </a:r>
            <a:r>
              <a:rPr sz="2100" b="1" i="1" spc="-175" dirty="0">
                <a:solidFill>
                  <a:srgbClr val="292929"/>
                </a:solidFill>
                <a:latin typeface="Arial"/>
                <a:cs typeface="Arial"/>
              </a:rPr>
              <a:t>n</a:t>
            </a:r>
            <a:r>
              <a:rPr sz="2100" b="1" i="1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o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lum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n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onl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y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k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e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e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 Falcon 9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launches,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then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dealt with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missing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dat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v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lue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i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n 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t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h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e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b="1" i="1" spc="-160" dirty="0">
                <a:solidFill>
                  <a:srgbClr val="292929"/>
                </a:solidFill>
                <a:latin typeface="Arial"/>
                <a:cs typeface="Arial"/>
              </a:rPr>
              <a:t>L</a:t>
            </a:r>
            <a:r>
              <a:rPr sz="2100" b="1" i="1" spc="-45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100" b="1" i="1" spc="-165" dirty="0">
                <a:solidFill>
                  <a:srgbClr val="292929"/>
                </a:solidFill>
                <a:latin typeface="Arial"/>
                <a:cs typeface="Arial"/>
              </a:rPr>
              <a:t>ndin</a:t>
            </a:r>
            <a:r>
              <a:rPr sz="2100" b="1" i="1" spc="-185" dirty="0">
                <a:solidFill>
                  <a:srgbClr val="292929"/>
                </a:solidFill>
                <a:latin typeface="Arial"/>
                <a:cs typeface="Arial"/>
              </a:rPr>
              <a:t>g</a:t>
            </a:r>
            <a:r>
              <a:rPr sz="2100" b="1" i="1" spc="-100" dirty="0">
                <a:solidFill>
                  <a:srgbClr val="292929"/>
                </a:solidFill>
                <a:latin typeface="Arial"/>
                <a:cs typeface="Arial"/>
              </a:rPr>
              <a:t>Pad</a:t>
            </a:r>
            <a:r>
              <a:rPr sz="2100" b="1" i="1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and  </a:t>
            </a:r>
            <a:r>
              <a:rPr sz="2100" b="1" i="1" spc="-120" dirty="0">
                <a:solidFill>
                  <a:srgbClr val="292929"/>
                </a:solidFill>
                <a:latin typeface="Arial"/>
                <a:cs typeface="Arial"/>
              </a:rPr>
              <a:t>PayloadMass</a:t>
            </a:r>
            <a:r>
              <a:rPr sz="2100" b="1" i="1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columns.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b="1" i="1" spc="-120" dirty="0">
                <a:solidFill>
                  <a:srgbClr val="292929"/>
                </a:solidFill>
                <a:latin typeface="Arial"/>
                <a:cs typeface="Arial"/>
              </a:rPr>
              <a:t>PayloadMass</a:t>
            </a:r>
            <a:r>
              <a:rPr sz="2100" b="1" i="1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, </a:t>
            </a:r>
            <a:r>
              <a:rPr sz="2000" spc="-5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missing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values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replaced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mean </a:t>
            </a:r>
            <a:r>
              <a:rPr sz="2000" spc="-5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value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column.</a:t>
            </a:r>
            <a:endParaRPr sz="2000" dirty="0">
              <a:latin typeface="Arial MT"/>
              <a:cs typeface="Arial MT"/>
            </a:endParaRPr>
          </a:p>
          <a:p>
            <a:pPr marL="241300" marR="6985" indent="-228600">
              <a:lnSpc>
                <a:spcPct val="90000"/>
              </a:lnSpc>
              <a:spcBef>
                <a:spcPts val="994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Also performed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some Exploratory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Data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Analysis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(EDA) to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find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some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patterns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in the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data and determine what would be the label 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for </a:t>
            </a:r>
            <a:r>
              <a:rPr sz="2000" spc="-5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training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supervised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endParaRPr sz="2000" dirty="0">
              <a:latin typeface="Arial MT"/>
              <a:cs typeface="Arial MT"/>
            </a:endParaRPr>
          </a:p>
          <a:p>
            <a:pPr marL="241300" marR="104775" indent="-228600">
              <a:lnSpc>
                <a:spcPts val="2160"/>
              </a:lnSpc>
              <a:spcBef>
                <a:spcPts val="1025"/>
              </a:spcBef>
              <a:buClr>
                <a:srgbClr val="292929"/>
              </a:buClr>
              <a:buChar char="•"/>
              <a:tabLst>
                <a:tab pos="240665" algn="l"/>
                <a:tab pos="241300" algn="l"/>
              </a:tabLst>
            </a:pPr>
            <a:r>
              <a:rPr lang="en-IN" sz="2000" spc="-25" dirty="0">
                <a:solidFill>
                  <a:srgbClr val="0462C1"/>
                </a:solidFill>
                <a:latin typeface="Arial MT"/>
                <a:cs typeface="Arial MT"/>
                <a:hlinkClick r:id="rId2"/>
              </a:rPr>
              <a:t> data wrangling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 the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completed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data </a:t>
            </a:r>
            <a:r>
              <a:rPr sz="2000" spc="-5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wrangling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related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notebooks.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2600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Data</a:t>
            </a:r>
            <a:r>
              <a:rPr sz="3700" spc="-70" dirty="0"/>
              <a:t> </a:t>
            </a:r>
            <a:r>
              <a:rPr sz="3700" spc="-5" dirty="0"/>
              <a:t>Wrangling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1319" y="1370075"/>
            <a:ext cx="4369308" cy="46558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03731"/>
            <a:ext cx="9556750" cy="4353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data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Feature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Engineering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 using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Pandas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Matplotlib.i.e.</a:t>
            </a:r>
            <a:endParaRPr sz="2000"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9135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Data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endParaRPr sz="1600"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9135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Preparing Data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Feature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Engineering</a:t>
            </a:r>
            <a:endParaRPr sz="1600" dirty="0">
              <a:latin typeface="Arial MT"/>
              <a:cs typeface="Arial MT"/>
            </a:endParaRPr>
          </a:p>
          <a:p>
            <a:pPr marL="241300" marR="22225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Used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scatter plots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 Visualize the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relationship between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Flight Number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000" spc="-5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Site,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Payload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Site,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FlightNumber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Orbit type, Payload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Orbit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type.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Bar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Visualize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relationship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endParaRPr sz="2000" dirty="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type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Line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plot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Visualize the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yearly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trend.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Char char="•"/>
              <a:tabLst>
                <a:tab pos="240665" algn="l"/>
                <a:tab pos="241300" algn="l"/>
              </a:tabLst>
            </a:pPr>
            <a:r>
              <a:rPr lang="en-IN" sz="2000" spc="-15" dirty="0">
                <a:solidFill>
                  <a:srgbClr val="0462C1"/>
                </a:solidFill>
                <a:latin typeface="Arial MT"/>
                <a:cs typeface="Arial MT"/>
                <a:hlinkClick r:id="rId2"/>
              </a:rPr>
              <a:t> EDA with data visualisation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your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completed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EDA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visualization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notebook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58445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EDA</a:t>
            </a:r>
            <a:r>
              <a:rPr sz="3700" spc="-20" dirty="0"/>
              <a:t> </a:t>
            </a:r>
            <a:r>
              <a:rPr sz="3700" spc="-10" dirty="0"/>
              <a:t>with</a:t>
            </a:r>
            <a:r>
              <a:rPr sz="3700" spc="-20" dirty="0"/>
              <a:t> </a:t>
            </a:r>
            <a:r>
              <a:rPr sz="3700" spc="-10" dirty="0"/>
              <a:t>Data</a:t>
            </a:r>
            <a:r>
              <a:rPr sz="3700" spc="10" dirty="0"/>
              <a:t> </a:t>
            </a:r>
            <a:r>
              <a:rPr sz="3700" spc="-5" dirty="0"/>
              <a:t>Visualization</a:t>
            </a:r>
            <a:endParaRPr sz="3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90627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EDA </a:t>
            </a:r>
            <a:r>
              <a:rPr sz="3700" spc="-10" dirty="0"/>
              <a:t>with</a:t>
            </a:r>
            <a:r>
              <a:rPr sz="3700" spc="-5" dirty="0"/>
              <a:t> </a:t>
            </a:r>
            <a:r>
              <a:rPr sz="3700" spc="-10" dirty="0"/>
              <a:t>Data</a:t>
            </a:r>
            <a:r>
              <a:rPr sz="3700" spc="45" dirty="0"/>
              <a:t> </a:t>
            </a:r>
            <a:r>
              <a:rPr sz="3700" spc="-5" dirty="0"/>
              <a:t>Visualization</a:t>
            </a:r>
            <a:r>
              <a:rPr sz="3700" spc="40" dirty="0"/>
              <a:t> </a:t>
            </a:r>
            <a:r>
              <a:rPr sz="3700" spc="-10" dirty="0"/>
              <a:t>(Plots</a:t>
            </a:r>
            <a:r>
              <a:rPr sz="3700" spc="20" dirty="0"/>
              <a:t> </a:t>
            </a:r>
            <a:r>
              <a:rPr sz="3700" spc="-10" dirty="0"/>
              <a:t>Cont….)</a:t>
            </a:r>
            <a:endParaRPr sz="3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447" y="1394460"/>
            <a:ext cx="4325112" cy="52837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95516" y="1394460"/>
            <a:ext cx="4302252" cy="5303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32661"/>
            <a:ext cx="8495665" cy="3527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following SQL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queries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EDA</a:t>
            </a:r>
            <a:endParaRPr sz="22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41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Display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names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 the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unique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in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space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har char="•"/>
            </a:pPr>
            <a:endParaRPr sz="2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har char="•"/>
            </a:pPr>
            <a:endParaRPr sz="19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Display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5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records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where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begin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string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'CCA‘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har char="•"/>
            </a:pPr>
            <a:endParaRPr sz="2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har char="•"/>
            </a:pPr>
            <a:endParaRPr sz="19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latin typeface="Arial MT"/>
                <a:cs typeface="Arial MT"/>
              </a:rPr>
              <a:t>Display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total payload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mass </a:t>
            </a:r>
            <a:r>
              <a:rPr sz="1800" spc="-5" dirty="0">
                <a:latin typeface="Arial MT"/>
                <a:cs typeface="Arial MT"/>
              </a:rPr>
              <a:t>carried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boosters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launched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NASA</a:t>
            </a:r>
            <a:r>
              <a:rPr sz="1800" dirty="0">
                <a:latin typeface="Arial MT"/>
                <a:cs typeface="Arial MT"/>
              </a:rPr>
              <a:t> (CRS)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har char="•"/>
            </a:pPr>
            <a:endParaRPr sz="2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har char="•"/>
            </a:pPr>
            <a:endParaRPr sz="19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Display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average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carried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version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F9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v1.1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027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EDA</a:t>
            </a:r>
            <a:r>
              <a:rPr sz="3700" spc="-40" dirty="0"/>
              <a:t> </a:t>
            </a:r>
            <a:r>
              <a:rPr sz="3700" spc="-10" dirty="0"/>
              <a:t>with</a:t>
            </a:r>
            <a:r>
              <a:rPr sz="3700" spc="-15" dirty="0"/>
              <a:t> </a:t>
            </a:r>
            <a:r>
              <a:rPr sz="3700" spc="-5" dirty="0"/>
              <a:t>SQL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5503" y="2458211"/>
            <a:ext cx="7815072" cy="5806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5503" y="3444240"/>
            <a:ext cx="8115300" cy="5212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5503" y="4346447"/>
            <a:ext cx="9919716" cy="48463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5503" y="5212079"/>
            <a:ext cx="9919716" cy="41147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6194" y="1462862"/>
            <a:ext cx="86988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List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date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when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ground</a:t>
            </a:r>
            <a:r>
              <a:rPr sz="18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pad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achieved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6194" y="2367153"/>
            <a:ext cx="8829040" cy="1454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40665" marR="5080" indent="-228600">
              <a:lnSpc>
                <a:spcPct val="98400"/>
              </a:lnSpc>
              <a:spcBef>
                <a:spcPts val="135"/>
              </a:spcBef>
              <a:buChar char="•"/>
              <a:tabLst>
                <a:tab pos="240665" algn="l"/>
                <a:tab pos="241300" algn="l"/>
                <a:tab pos="2724150" algn="l"/>
                <a:tab pos="831977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List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names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boosters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 drone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ship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payload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greater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4000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but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less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6000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50" i="1" spc="-25" dirty="0">
                <a:solidFill>
                  <a:srgbClr val="292929"/>
                </a:solidFill>
                <a:latin typeface="Arial"/>
                <a:cs typeface="Arial"/>
              </a:rPr>
              <a:t>(%sql</a:t>
            </a:r>
            <a:r>
              <a:rPr sz="145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35" dirty="0">
                <a:solidFill>
                  <a:srgbClr val="292929"/>
                </a:solidFill>
                <a:latin typeface="Arial"/>
                <a:cs typeface="Arial"/>
              </a:rPr>
              <a:t>SELECT</a:t>
            </a:r>
            <a:r>
              <a:rPr sz="145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35" dirty="0">
                <a:solidFill>
                  <a:srgbClr val="292929"/>
                </a:solidFill>
                <a:latin typeface="Arial"/>
                <a:cs typeface="Arial"/>
              </a:rPr>
              <a:t>DISTINCT</a:t>
            </a:r>
            <a:r>
              <a:rPr sz="145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35" dirty="0">
                <a:solidFill>
                  <a:srgbClr val="292929"/>
                </a:solidFill>
                <a:latin typeface="Arial"/>
                <a:cs typeface="Arial"/>
              </a:rPr>
              <a:t>Booster_Version,</a:t>
            </a:r>
            <a:r>
              <a:rPr sz="1450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450" i="1" spc="-3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40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 SP</a:t>
            </a:r>
            <a:r>
              <a:rPr sz="1450" i="1" spc="-45" dirty="0">
                <a:solidFill>
                  <a:srgbClr val="292929"/>
                </a:solidFill>
                <a:latin typeface="Arial"/>
                <a:cs typeface="Arial"/>
              </a:rPr>
              <a:t>AC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EX</a:t>
            </a:r>
            <a:r>
              <a:rPr sz="1450" i="1" spc="-45" dirty="0">
                <a:solidFill>
                  <a:srgbClr val="292929"/>
                </a:solidFill>
                <a:latin typeface="Arial"/>
                <a:cs typeface="Arial"/>
              </a:rPr>
              <a:t>T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BL</a:t>
            </a:r>
            <a:r>
              <a:rPr sz="145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50" dirty="0">
                <a:solidFill>
                  <a:srgbClr val="292929"/>
                </a:solidFill>
                <a:latin typeface="Arial"/>
                <a:cs typeface="Arial"/>
              </a:rPr>
              <a:t>WH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E</a:t>
            </a:r>
            <a:r>
              <a:rPr sz="1450" i="1" spc="-45" dirty="0">
                <a:solidFill>
                  <a:srgbClr val="292929"/>
                </a:solidFill>
                <a:latin typeface="Arial"/>
                <a:cs typeface="Arial"/>
              </a:rPr>
              <a:t>R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E</a:t>
            </a:r>
            <a:r>
              <a:rPr sz="145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20" dirty="0">
                <a:solidFill>
                  <a:srgbClr val="292929"/>
                </a:solidFill>
                <a:latin typeface="Arial"/>
                <a:cs typeface="Arial"/>
              </a:rPr>
              <a:t>"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La</a:t>
            </a:r>
            <a:r>
              <a:rPr sz="1450" i="1" spc="-35" dirty="0">
                <a:solidFill>
                  <a:srgbClr val="292929"/>
                </a:solidFill>
                <a:latin typeface="Arial"/>
                <a:cs typeface="Arial"/>
              </a:rPr>
              <a:t>n</a:t>
            </a:r>
            <a:r>
              <a:rPr sz="1450" i="1" spc="-25" dirty="0">
                <a:solidFill>
                  <a:srgbClr val="292929"/>
                </a:solidFill>
                <a:latin typeface="Arial"/>
                <a:cs typeface="Arial"/>
              </a:rPr>
              <a:t>ding</a:t>
            </a:r>
            <a:r>
              <a:rPr sz="1450" i="1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105" dirty="0">
                <a:solidFill>
                  <a:srgbClr val="292929"/>
                </a:solidFill>
                <a:latin typeface="Arial"/>
                <a:cs typeface="Arial"/>
              </a:rPr>
              <a:t>_</a:t>
            </a:r>
            <a:r>
              <a:rPr sz="1450" i="1" spc="-25" dirty="0">
                <a:solidFill>
                  <a:srgbClr val="292929"/>
                </a:solidFill>
                <a:latin typeface="Arial"/>
                <a:cs typeface="Arial"/>
              </a:rPr>
              <a:t>Outc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o</a:t>
            </a:r>
            <a:r>
              <a:rPr sz="1450" i="1" spc="-50" dirty="0">
                <a:solidFill>
                  <a:srgbClr val="292929"/>
                </a:solidFill>
                <a:latin typeface="Arial"/>
                <a:cs typeface="Arial"/>
              </a:rPr>
              <a:t>me</a:t>
            </a:r>
            <a:r>
              <a:rPr sz="1450" i="1" spc="-20" dirty="0">
                <a:solidFill>
                  <a:srgbClr val="292929"/>
                </a:solidFill>
                <a:latin typeface="Arial"/>
                <a:cs typeface="Arial"/>
              </a:rPr>
              <a:t>"</a:t>
            </a:r>
            <a:r>
              <a:rPr sz="1450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=</a:t>
            </a:r>
            <a:r>
              <a:rPr sz="1450" i="1" spc="-25" dirty="0">
                <a:solidFill>
                  <a:srgbClr val="292929"/>
                </a:solidFill>
                <a:latin typeface="Arial"/>
                <a:cs typeface="Arial"/>
              </a:rPr>
              <a:t> "Succ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es</a:t>
            </a:r>
            <a:r>
              <a:rPr sz="1450" i="1" spc="-25" dirty="0">
                <a:solidFill>
                  <a:srgbClr val="292929"/>
                </a:solidFill>
                <a:latin typeface="Arial"/>
                <a:cs typeface="Arial"/>
              </a:rPr>
              <a:t>s</a:t>
            </a:r>
            <a:r>
              <a:rPr sz="1450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20" dirty="0">
                <a:solidFill>
                  <a:srgbClr val="292929"/>
                </a:solidFill>
                <a:latin typeface="Arial"/>
                <a:cs typeface="Arial"/>
              </a:rPr>
              <a:t>(dr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1450" i="1" spc="-25" dirty="0">
                <a:solidFill>
                  <a:srgbClr val="292929"/>
                </a:solidFill>
                <a:latin typeface="Arial"/>
                <a:cs typeface="Arial"/>
              </a:rPr>
              <a:t>e</a:t>
            </a:r>
            <a:r>
              <a:rPr sz="1450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25" dirty="0">
                <a:solidFill>
                  <a:srgbClr val="292929"/>
                </a:solidFill>
                <a:latin typeface="Arial"/>
                <a:cs typeface="Arial"/>
              </a:rPr>
              <a:t>ship)</a:t>
            </a:r>
            <a:r>
              <a:rPr sz="1450" i="1" spc="-20" dirty="0">
                <a:solidFill>
                  <a:srgbClr val="292929"/>
                </a:solidFill>
                <a:latin typeface="Arial"/>
                <a:cs typeface="Arial"/>
              </a:rPr>
              <a:t>"</a:t>
            </a:r>
            <a:r>
              <a:rPr sz="1450" i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450" i="1" spc="-45" dirty="0">
                <a:solidFill>
                  <a:srgbClr val="292929"/>
                </a:solidFill>
                <a:latin typeface="Arial"/>
                <a:cs typeface="Arial"/>
              </a:rPr>
              <a:t>N</a:t>
            </a:r>
            <a:r>
              <a:rPr sz="1450" i="1" spc="-35" dirty="0">
                <a:solidFill>
                  <a:srgbClr val="292929"/>
                </a:solidFill>
                <a:latin typeface="Arial"/>
                <a:cs typeface="Arial"/>
              </a:rPr>
              <a:t>D</a:t>
            </a:r>
            <a:r>
              <a:rPr sz="145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PA</a:t>
            </a:r>
            <a:r>
              <a:rPr sz="1450" i="1" spc="-40" dirty="0">
                <a:solidFill>
                  <a:srgbClr val="292929"/>
                </a:solidFill>
                <a:latin typeface="Arial"/>
                <a:cs typeface="Arial"/>
              </a:rPr>
              <a:t>Y</a:t>
            </a:r>
            <a:r>
              <a:rPr sz="1450" i="1" spc="-35" dirty="0">
                <a:solidFill>
                  <a:srgbClr val="292929"/>
                </a:solidFill>
                <a:latin typeface="Arial"/>
                <a:cs typeface="Arial"/>
              </a:rPr>
              <a:t>LO</a:t>
            </a:r>
            <a:r>
              <a:rPr sz="1450" i="1" spc="-45" dirty="0">
                <a:solidFill>
                  <a:srgbClr val="292929"/>
                </a:solidFill>
                <a:latin typeface="Arial"/>
                <a:cs typeface="Arial"/>
              </a:rPr>
              <a:t>AD</a:t>
            </a:r>
            <a:r>
              <a:rPr sz="1450" i="1" spc="-105" dirty="0">
                <a:solidFill>
                  <a:srgbClr val="292929"/>
                </a:solidFill>
                <a:latin typeface="Arial"/>
                <a:cs typeface="Arial"/>
              </a:rPr>
              <a:t>_</a:t>
            </a:r>
            <a:r>
              <a:rPr sz="1450" i="1" spc="-50" dirty="0">
                <a:solidFill>
                  <a:srgbClr val="292929"/>
                </a:solidFill>
                <a:latin typeface="Arial"/>
                <a:cs typeface="Arial"/>
              </a:rPr>
              <a:t>M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AS</a:t>
            </a:r>
            <a:r>
              <a:rPr sz="1450" i="1" spc="-40" dirty="0">
                <a:solidFill>
                  <a:srgbClr val="292929"/>
                </a:solidFill>
                <a:latin typeface="Arial"/>
                <a:cs typeface="Arial"/>
              </a:rPr>
              <a:t>S</a:t>
            </a:r>
            <a:r>
              <a:rPr sz="1450" i="1" u="sng" spc="-1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</a:t>
            </a:r>
            <a:r>
              <a:rPr sz="1450" i="1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	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K</a:t>
            </a:r>
            <a:r>
              <a:rPr sz="1450" i="1" spc="-40" dirty="0">
                <a:solidFill>
                  <a:srgbClr val="292929"/>
                </a:solidFill>
                <a:latin typeface="Arial"/>
                <a:cs typeface="Arial"/>
              </a:rPr>
              <a:t>G</a:t>
            </a:r>
            <a:r>
              <a:rPr sz="1450" i="1" spc="-105" dirty="0">
                <a:solidFill>
                  <a:srgbClr val="292929"/>
                </a:solidFill>
                <a:latin typeface="Arial"/>
                <a:cs typeface="Arial"/>
              </a:rPr>
              <a:t>_</a:t>
            </a:r>
            <a:r>
              <a:rPr sz="1450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20" dirty="0">
                <a:solidFill>
                  <a:srgbClr val="292929"/>
                </a:solidFill>
                <a:latin typeface="Arial"/>
                <a:cs typeface="Arial"/>
              </a:rPr>
              <a:t>&gt;  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4000 </a:t>
            </a:r>
            <a:r>
              <a:rPr sz="1450" i="1" spc="-4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45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40" dirty="0">
                <a:solidFill>
                  <a:srgbClr val="292929"/>
                </a:solidFill>
                <a:latin typeface="Arial"/>
                <a:cs typeface="Arial"/>
              </a:rPr>
              <a:t>PAYLOAD_MASS</a:t>
            </a:r>
            <a:r>
              <a:rPr sz="1450" i="1" u="sng" spc="-40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	</a:t>
            </a:r>
            <a:r>
              <a:rPr sz="1450" i="1" spc="-60" dirty="0">
                <a:solidFill>
                  <a:srgbClr val="292929"/>
                </a:solidFill>
                <a:latin typeface="Arial"/>
                <a:cs typeface="Arial"/>
              </a:rPr>
              <a:t>KG_</a:t>
            </a:r>
            <a:r>
              <a:rPr sz="1450" i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&lt; </a:t>
            </a:r>
            <a:r>
              <a:rPr sz="1450" i="1" spc="-25" dirty="0">
                <a:solidFill>
                  <a:srgbClr val="292929"/>
                </a:solidFill>
                <a:latin typeface="Arial"/>
                <a:cs typeface="Arial"/>
              </a:rPr>
              <a:t>6000;)</a:t>
            </a:r>
            <a:endParaRPr sz="14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75"/>
              </a:spcBef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Arial MT"/>
                <a:cs typeface="Arial MT"/>
              </a:rPr>
              <a:t>List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total number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successful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failure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mission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outcomes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4423105"/>
            <a:ext cx="8660765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Char char="•"/>
              <a:tabLst>
                <a:tab pos="240665" algn="l"/>
                <a:tab pos="241300" algn="l"/>
              </a:tabLst>
            </a:pPr>
            <a:r>
              <a:rPr lang="en-IN" sz="2200" spc="-5" dirty="0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EDA with </a:t>
            </a:r>
            <a:r>
              <a:rPr lang="en-IN" sz="2200" spc="-5" dirty="0" err="1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sql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your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completed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EDA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notebook.</a:t>
            </a:r>
            <a:endParaRPr sz="2200" dirty="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endParaRPr sz="22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50615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EDA</a:t>
            </a:r>
            <a:r>
              <a:rPr sz="3700" spc="-20" dirty="0"/>
              <a:t> </a:t>
            </a:r>
            <a:r>
              <a:rPr sz="3700" spc="-10" dirty="0"/>
              <a:t>with</a:t>
            </a:r>
            <a:r>
              <a:rPr sz="3700" dirty="0"/>
              <a:t> </a:t>
            </a:r>
            <a:r>
              <a:rPr sz="3700" spc="-5" dirty="0"/>
              <a:t>SQL</a:t>
            </a:r>
            <a:r>
              <a:rPr sz="3700" spc="-20" dirty="0"/>
              <a:t> </a:t>
            </a:r>
            <a:r>
              <a:rPr sz="3700" spc="-5" dirty="0"/>
              <a:t>(Cont.…)</a:t>
            </a:r>
            <a:endParaRPr sz="37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9511" y="1732788"/>
            <a:ext cx="9627108" cy="4114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9511" y="3854196"/>
            <a:ext cx="9627108" cy="30784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897761"/>
            <a:ext cx="10356850" cy="23974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6835" indent="-229235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  <a:tab pos="24193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marked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sites,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and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objects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such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markers,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circles, lines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mark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failure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each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site.</a:t>
            </a:r>
            <a:endParaRPr sz="2200" dirty="0">
              <a:latin typeface="Arial MT"/>
              <a:cs typeface="Arial MT"/>
            </a:endParaRPr>
          </a:p>
          <a:p>
            <a:pPr marL="241300" indent="-229235">
              <a:lnSpc>
                <a:spcPct val="100000"/>
              </a:lnSpc>
              <a:spcBef>
                <a:spcPts val="1395"/>
              </a:spcBef>
              <a:buChar char="•"/>
              <a:tabLst>
                <a:tab pos="241300" algn="l"/>
                <a:tab pos="241935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set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(failure=0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success=1).</a:t>
            </a:r>
            <a:endParaRPr sz="2200" dirty="0">
              <a:latin typeface="Arial MT"/>
              <a:cs typeface="Arial MT"/>
            </a:endParaRPr>
          </a:p>
          <a:p>
            <a:pPr marL="241300" indent="-229235">
              <a:lnSpc>
                <a:spcPct val="100000"/>
              </a:lnSpc>
              <a:spcBef>
                <a:spcPts val="1405"/>
              </a:spcBef>
              <a:buClr>
                <a:srgbClr val="292929"/>
              </a:buClr>
              <a:buChar char="•"/>
              <a:tabLst>
                <a:tab pos="241300" algn="l"/>
                <a:tab pos="241935" algn="l"/>
              </a:tabLst>
            </a:pPr>
            <a:r>
              <a:rPr lang="en-IN" sz="2200" u="heavy" spc="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Arial MT"/>
                <a:cs typeface="Arial MT"/>
                <a:hlinkClick r:id="rId2"/>
              </a:rPr>
              <a:t> EDA with folium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completed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map,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</a:t>
            </a:r>
            <a:endParaRPr sz="2200" dirty="0">
              <a:latin typeface="Arial MT"/>
              <a:cs typeface="Arial MT"/>
            </a:endParaRPr>
          </a:p>
          <a:p>
            <a:pPr marL="241300">
              <a:lnSpc>
                <a:spcPts val="2630"/>
              </a:lnSpc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external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reference</a:t>
            </a:r>
            <a:r>
              <a:rPr sz="2200" spc="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peer-review</a:t>
            </a:r>
            <a:r>
              <a:rPr sz="22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purpose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5736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Build</a:t>
            </a:r>
            <a:r>
              <a:rPr sz="3700" spc="15" dirty="0"/>
              <a:t> </a:t>
            </a:r>
            <a:r>
              <a:rPr sz="3700" spc="-5" dirty="0"/>
              <a:t>an</a:t>
            </a:r>
            <a:r>
              <a:rPr sz="3700" spc="-10" dirty="0"/>
              <a:t> </a:t>
            </a:r>
            <a:r>
              <a:rPr sz="3700" spc="-5" dirty="0"/>
              <a:t>Interactive</a:t>
            </a:r>
            <a:r>
              <a:rPr sz="3700" spc="15" dirty="0"/>
              <a:t> </a:t>
            </a:r>
            <a:r>
              <a:rPr sz="3700" spc="-10" dirty="0"/>
              <a:t>Map</a:t>
            </a:r>
            <a:r>
              <a:rPr sz="3700" spc="20" dirty="0"/>
              <a:t> </a:t>
            </a:r>
            <a:r>
              <a:rPr sz="3700" spc="-10" dirty="0"/>
              <a:t>with </a:t>
            </a:r>
            <a:r>
              <a:rPr sz="3700" spc="-5" dirty="0"/>
              <a:t>Folium</a:t>
            </a:r>
            <a:endParaRPr sz="3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8357"/>
            <a:ext cx="9528175" cy="29719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Built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dashboard</a:t>
            </a:r>
            <a:r>
              <a:rPr sz="22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application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dash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by:</a:t>
            </a:r>
            <a:endParaRPr sz="2200"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41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Adding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a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Launch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Drop-down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Input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Component</a:t>
            </a:r>
            <a:endParaRPr sz="1800" dirty="0">
              <a:latin typeface="Arial MT"/>
              <a:cs typeface="Arial MT"/>
            </a:endParaRPr>
          </a:p>
          <a:p>
            <a:pPr marL="698500" marR="99695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Adding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callback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function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render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success-pie-chart</a:t>
            </a:r>
            <a:r>
              <a:rPr sz="18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based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on selected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site </a:t>
            </a:r>
            <a:r>
              <a:rPr sz="1800" spc="-48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dropdown</a:t>
            </a:r>
            <a:endParaRPr sz="1800"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Adding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Range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Slider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to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Select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endParaRPr sz="1800"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39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Addeng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callback</a:t>
            </a:r>
            <a:r>
              <a:rPr sz="18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function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render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success-payload-scatter-chart</a:t>
            </a:r>
            <a:r>
              <a:rPr sz="18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scatter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plot</a:t>
            </a:r>
            <a:endParaRPr sz="1800" dirty="0">
              <a:latin typeface="Arial MT"/>
              <a:cs typeface="Arial MT"/>
            </a:endParaRPr>
          </a:p>
          <a:p>
            <a:pPr marL="241300" marR="2098040" indent="-228600">
              <a:lnSpc>
                <a:spcPct val="100000"/>
              </a:lnSpc>
              <a:spcBef>
                <a:spcPts val="1390"/>
              </a:spcBef>
              <a:buClr>
                <a:srgbClr val="292929"/>
              </a:buClr>
              <a:buChar char="•"/>
              <a:tabLst>
                <a:tab pos="240665" algn="l"/>
                <a:tab pos="241300" algn="l"/>
              </a:tabLst>
            </a:pPr>
            <a:r>
              <a:rPr lang="en-IN" sz="2200" spc="-5" dirty="0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Dashboards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your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completed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Dash lab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3704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Build</a:t>
            </a:r>
            <a:r>
              <a:rPr sz="3700" spc="20" dirty="0"/>
              <a:t> </a:t>
            </a:r>
            <a:r>
              <a:rPr sz="3700" spc="-5" dirty="0"/>
              <a:t>a </a:t>
            </a:r>
            <a:r>
              <a:rPr sz="3700" spc="-10" dirty="0"/>
              <a:t>Dashboard</a:t>
            </a:r>
            <a:r>
              <a:rPr sz="3700" spc="40" dirty="0"/>
              <a:t> </a:t>
            </a:r>
            <a:r>
              <a:rPr sz="3700" spc="-10" dirty="0"/>
              <a:t>with</a:t>
            </a:r>
            <a:r>
              <a:rPr sz="3700" spc="25" dirty="0"/>
              <a:t> </a:t>
            </a:r>
            <a:r>
              <a:rPr sz="3700" spc="-5" dirty="0"/>
              <a:t>Plotly</a:t>
            </a:r>
            <a:r>
              <a:rPr sz="3700" spc="20" dirty="0"/>
              <a:t> </a:t>
            </a:r>
            <a:r>
              <a:rPr sz="3700" spc="-10" dirty="0"/>
              <a:t>Dash</a:t>
            </a:r>
            <a:endParaRPr sz="3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6003" y="444246"/>
            <a:ext cx="38652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SpaceX</a:t>
            </a:r>
            <a:r>
              <a:rPr sz="3700" spc="-15" dirty="0"/>
              <a:t> </a:t>
            </a:r>
            <a:r>
              <a:rPr sz="3700" spc="-10" dirty="0"/>
              <a:t>Dash</a:t>
            </a:r>
            <a:r>
              <a:rPr sz="3700" spc="-25" dirty="0"/>
              <a:t> </a:t>
            </a:r>
            <a:r>
              <a:rPr sz="3700" spc="-5" dirty="0"/>
              <a:t>App</a:t>
            </a:r>
            <a:endParaRPr sz="3700"/>
          </a:p>
        </p:txBody>
      </p:sp>
      <p:grpSp>
        <p:nvGrpSpPr>
          <p:cNvPr id="3" name="object 3"/>
          <p:cNvGrpSpPr/>
          <p:nvPr/>
        </p:nvGrpSpPr>
        <p:grpSpPr>
          <a:xfrm>
            <a:off x="769619" y="1088136"/>
            <a:ext cx="10058400" cy="5524500"/>
            <a:chOff x="769619" y="1088136"/>
            <a:chExt cx="10058400" cy="5524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619" y="1088136"/>
              <a:ext cx="10058400" cy="29855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619" y="3959352"/>
              <a:ext cx="10058400" cy="265328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8357"/>
            <a:ext cx="9157335" cy="39992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92075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how I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built,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evaluated,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improved,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found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best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performing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classification model</a:t>
            </a:r>
            <a:endParaRPr sz="2200">
              <a:latin typeface="Arial MT"/>
              <a:cs typeface="Arial MT"/>
            </a:endParaRPr>
          </a:p>
          <a:p>
            <a:pPr marL="241300" marR="728345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After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loading 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 as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 Pandas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Dataframe,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set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and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determine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Training</a:t>
            </a:r>
            <a:r>
              <a:rPr sz="2200" spc="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Labels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by;</a:t>
            </a:r>
            <a:endParaRPr sz="2200">
              <a:latin typeface="Arial MT"/>
              <a:cs typeface="Arial MT"/>
            </a:endParaRPr>
          </a:p>
          <a:p>
            <a:pPr marL="698500" marR="476884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creating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a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NumPy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array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column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Class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 data,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by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applying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method </a:t>
            </a:r>
            <a:r>
              <a:rPr sz="1800" spc="-48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to_numpy()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then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assigned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it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 variable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Y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as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variable.</a:t>
            </a:r>
            <a:endParaRPr sz="1800">
              <a:latin typeface="Arial MT"/>
              <a:cs typeface="Arial MT"/>
            </a:endParaRPr>
          </a:p>
          <a:p>
            <a:pPr marL="698500" marR="1835785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Then standardized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feature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dataset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(x)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transforming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it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using </a:t>
            </a:r>
            <a:r>
              <a:rPr sz="1800" spc="-48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preprocessing.StandardScaler()</a:t>
            </a:r>
            <a:r>
              <a:rPr sz="18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function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from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Sklearn.</a:t>
            </a:r>
            <a:endParaRPr sz="1800">
              <a:latin typeface="Arial MT"/>
              <a:cs typeface="Arial MT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697865" algn="l"/>
                <a:tab pos="699135" algn="l"/>
                <a:tab pos="857313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After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data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split into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training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testing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sets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function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train_test_split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from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sklearn.model_selection</a:t>
            </a:r>
            <a:r>
              <a:rPr sz="18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test_size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parameter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set	to</a:t>
            </a:r>
            <a:r>
              <a:rPr sz="1800" spc="-1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0.2 </a:t>
            </a:r>
            <a:r>
              <a:rPr sz="1800" spc="-48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random_state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2.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1799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Predictive</a:t>
            </a:r>
            <a:r>
              <a:rPr sz="3700" spc="30" dirty="0"/>
              <a:t> </a:t>
            </a:r>
            <a:r>
              <a:rPr sz="3700" spc="-10" dirty="0"/>
              <a:t>Analysis</a:t>
            </a:r>
            <a:r>
              <a:rPr sz="3700" spc="30" dirty="0"/>
              <a:t> </a:t>
            </a:r>
            <a:r>
              <a:rPr sz="3700" spc="-5" dirty="0"/>
              <a:t>(Classification)</a:t>
            </a:r>
            <a:endParaRPr sz="3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14829"/>
            <a:ext cx="9448800" cy="422021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38100" indent="-228600" algn="just">
              <a:lnSpc>
                <a:spcPts val="2380"/>
              </a:lnSpc>
              <a:spcBef>
                <a:spcPts val="390"/>
              </a:spcBef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 order to find the best ML model/ method that would performs best using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test data between SVM, Classification Trees, k nearest neighbors and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Logistic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Regression;</a:t>
            </a:r>
            <a:endParaRPr sz="2200">
              <a:latin typeface="Arial MT"/>
              <a:cs typeface="Arial MT"/>
            </a:endParaRPr>
          </a:p>
          <a:p>
            <a:pPr marL="698500" marR="107314" lvl="1" indent="-228600">
              <a:lnSpc>
                <a:spcPts val="1939"/>
              </a:lnSpc>
              <a:spcBef>
                <a:spcPts val="140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object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algorithms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then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created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GridSearchCV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object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assigned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them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a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set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parameters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model.</a:t>
            </a:r>
            <a:endParaRPr sz="1800">
              <a:latin typeface="Arial MT"/>
              <a:cs typeface="Arial MT"/>
            </a:endParaRPr>
          </a:p>
          <a:p>
            <a:pPr marL="698500" marR="271780" lvl="1" indent="-228600">
              <a:lnSpc>
                <a:spcPts val="1939"/>
              </a:lnSpc>
              <a:spcBef>
                <a:spcPts val="141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under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evaluation,</a:t>
            </a:r>
            <a:r>
              <a:rPr sz="18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GridsearchCV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object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with </a:t>
            </a:r>
            <a:r>
              <a:rPr sz="1800" spc="-48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cv=10,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then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fit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training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into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GridSearch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object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to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Find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best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Hyperparameter.</a:t>
            </a:r>
            <a:endParaRPr sz="1800">
              <a:latin typeface="Arial MT"/>
              <a:cs typeface="Arial MT"/>
            </a:endParaRPr>
          </a:p>
          <a:p>
            <a:pPr marL="698500" marR="375920" lvl="1" indent="-228600">
              <a:lnSpc>
                <a:spcPts val="1939"/>
              </a:lnSpc>
              <a:spcBef>
                <a:spcPts val="142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After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fitting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training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set,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output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GridSearchCV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object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 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models,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displayed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best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parameters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attribute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best_params_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the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accuracy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validation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data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attribute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best_score_.</a:t>
            </a:r>
            <a:endParaRPr sz="1800">
              <a:latin typeface="Arial MT"/>
              <a:cs typeface="Arial MT"/>
            </a:endParaRPr>
          </a:p>
          <a:p>
            <a:pPr marL="698500" lvl="1" indent="-229235">
              <a:lnSpc>
                <a:spcPts val="1985"/>
              </a:lnSpc>
              <a:spcBef>
                <a:spcPts val="1155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Finally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method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score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calculate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accuracy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test data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endParaRPr sz="1800">
              <a:latin typeface="Arial MT"/>
              <a:cs typeface="Arial MT"/>
            </a:endParaRPr>
          </a:p>
          <a:p>
            <a:pPr marL="698500">
              <a:lnSpc>
                <a:spcPts val="2705"/>
              </a:lnSpc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plotted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confussion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matrix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for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test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and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predicted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1799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Predictive</a:t>
            </a:r>
            <a:r>
              <a:rPr sz="3700" spc="30" dirty="0"/>
              <a:t> </a:t>
            </a:r>
            <a:r>
              <a:rPr sz="3700" spc="-10" dirty="0"/>
              <a:t>Analysis</a:t>
            </a:r>
            <a:r>
              <a:rPr sz="3700" spc="30" dirty="0"/>
              <a:t> </a:t>
            </a:r>
            <a:r>
              <a:rPr sz="3700" spc="-5" dirty="0"/>
              <a:t>(Classification)</a:t>
            </a:r>
            <a:endParaRPr sz="3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1151" y="608543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640" y="1958746"/>
            <a:ext cx="2734945" cy="310324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4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Executive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Introduction</a:t>
            </a:r>
            <a:endParaRPr sz="22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Methodology</a:t>
            </a:r>
            <a:endParaRPr sz="22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Conclusion</a:t>
            </a:r>
            <a:endParaRPr sz="22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Appendix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5132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Outline</a:t>
            </a:r>
            <a:endParaRPr sz="3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20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94205"/>
            <a:ext cx="956881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table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below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shows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test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accuracy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score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each of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methods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comparing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them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show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r>
              <a:rPr sz="2200" spc="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best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test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SVM,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Trees,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k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nearest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neighbors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Logistic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Regression;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5479491"/>
            <a:ext cx="775144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4803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completed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lab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IN" sz="2200" spc="-30" dirty="0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(ML prediction)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1799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Predictive</a:t>
            </a:r>
            <a:r>
              <a:rPr sz="3700" spc="30" dirty="0"/>
              <a:t> </a:t>
            </a:r>
            <a:r>
              <a:rPr sz="3700" spc="-10" dirty="0"/>
              <a:t>Analysis</a:t>
            </a:r>
            <a:r>
              <a:rPr sz="3700" spc="30" dirty="0"/>
              <a:t> </a:t>
            </a:r>
            <a:r>
              <a:rPr sz="3700" spc="-5" dirty="0"/>
              <a:t>(Classification)</a:t>
            </a:r>
            <a:endParaRPr sz="37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72840" y="2409444"/>
            <a:ext cx="4710684" cy="26822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52676"/>
            <a:ext cx="5364480" cy="156400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Exploratory data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Interactive analytics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demo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screenshots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28375" y="6071478"/>
            <a:ext cx="251460" cy="2971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21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5887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Results</a:t>
            </a:r>
            <a:endParaRPr sz="3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13151" y="1575561"/>
            <a:ext cx="57937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 scatter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plot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Flight Number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vs.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444246"/>
            <a:ext cx="63265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Flight</a:t>
            </a:r>
            <a:r>
              <a:rPr sz="3700" spc="3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Number</a:t>
            </a:r>
            <a:r>
              <a:rPr sz="3700" spc="25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 MT"/>
                <a:cs typeface="Arial MT"/>
              </a:rPr>
              <a:t>vs.</a:t>
            </a: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 Launch</a:t>
            </a:r>
            <a:r>
              <a:rPr sz="3700" spc="55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 MT"/>
                <a:cs typeface="Arial MT"/>
              </a:rPr>
              <a:t>Site</a:t>
            </a:r>
            <a:endParaRPr sz="3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9596" y="2089404"/>
            <a:ext cx="8314944" cy="43723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44246"/>
            <a:ext cx="100577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Flight</a:t>
            </a:r>
            <a:r>
              <a:rPr sz="3700" spc="4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Number</a:t>
            </a:r>
            <a:r>
              <a:rPr sz="3700" spc="35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 MT"/>
                <a:cs typeface="Arial MT"/>
              </a:rPr>
              <a:t>vs.</a:t>
            </a:r>
            <a:r>
              <a:rPr sz="370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Launch</a:t>
            </a:r>
            <a:r>
              <a:rPr sz="3700" spc="65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 MT"/>
                <a:cs typeface="Arial MT"/>
              </a:rPr>
              <a:t>Site</a:t>
            </a:r>
            <a:r>
              <a:rPr sz="370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with</a:t>
            </a:r>
            <a:r>
              <a:rPr sz="3700" spc="2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explanations</a:t>
            </a:r>
            <a:endParaRPr sz="37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632" y="1391411"/>
            <a:ext cx="10076688" cy="53324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50973" y="1315034"/>
            <a:ext cx="77057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scatter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plot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 explanations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Flight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vs.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1763" y="1355852"/>
            <a:ext cx="50457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 scatter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plot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vs.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8088" y="244602"/>
            <a:ext cx="50692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Payload</a:t>
            </a:r>
            <a:r>
              <a:rPr sz="3700" spc="2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 MT"/>
                <a:cs typeface="Arial MT"/>
              </a:rPr>
              <a:t>vs.</a:t>
            </a:r>
            <a:r>
              <a:rPr sz="3700" spc="-15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Launch</a:t>
            </a:r>
            <a:r>
              <a:rPr sz="3700" spc="3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 MT"/>
                <a:cs typeface="Arial MT"/>
              </a:rPr>
              <a:t>Site</a:t>
            </a:r>
            <a:endParaRPr sz="3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6111" y="1767839"/>
            <a:ext cx="10044684" cy="4876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41075" y="6084178"/>
            <a:ext cx="113030" cy="271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230581"/>
            <a:ext cx="88030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Payload</a:t>
            </a:r>
            <a:r>
              <a:rPr sz="3700" spc="45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 MT"/>
                <a:cs typeface="Arial MT"/>
              </a:rPr>
              <a:t>vs.</a:t>
            </a:r>
            <a:r>
              <a:rPr sz="3700" spc="5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Launch</a:t>
            </a:r>
            <a:r>
              <a:rPr sz="3700" spc="4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 MT"/>
                <a:cs typeface="Arial MT"/>
              </a:rPr>
              <a:t>Site</a:t>
            </a:r>
            <a:r>
              <a:rPr sz="3700" spc="2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with</a:t>
            </a:r>
            <a:r>
              <a:rPr sz="3700" spc="2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explanations</a:t>
            </a:r>
            <a:endParaRPr sz="3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560" y="1488947"/>
            <a:ext cx="10233660" cy="51038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06598" y="1254633"/>
            <a:ext cx="5041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scatter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plot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Payload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vs.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Site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41151" y="6071478"/>
            <a:ext cx="138430" cy="2971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6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63725"/>
            <a:ext cx="711263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Show a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bar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type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59785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Success</a:t>
            </a:r>
            <a:r>
              <a:rPr sz="3700" spc="10" dirty="0"/>
              <a:t> </a:t>
            </a:r>
            <a:r>
              <a:rPr sz="3700" spc="-10" dirty="0"/>
              <a:t>Rate</a:t>
            </a:r>
            <a:r>
              <a:rPr sz="3700" spc="5" dirty="0"/>
              <a:t> </a:t>
            </a:r>
            <a:r>
              <a:rPr sz="3700" spc="-5" dirty="0"/>
              <a:t>vs.</a:t>
            </a:r>
            <a:r>
              <a:rPr sz="3700" spc="-10" dirty="0"/>
              <a:t> </a:t>
            </a:r>
            <a:r>
              <a:rPr sz="3700" spc="-5" dirty="0"/>
              <a:t>Orbit</a:t>
            </a:r>
            <a:r>
              <a:rPr sz="3700" spc="-10" dirty="0"/>
              <a:t> </a:t>
            </a:r>
            <a:r>
              <a:rPr sz="3700" spc="-5" dirty="0"/>
              <a:t>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3955" y="1844039"/>
            <a:ext cx="6342888" cy="45933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63725"/>
            <a:ext cx="704278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Show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screenshot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bar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explanations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97142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Success</a:t>
            </a:r>
            <a:r>
              <a:rPr sz="3700" spc="30" dirty="0"/>
              <a:t> </a:t>
            </a:r>
            <a:r>
              <a:rPr sz="3700" spc="-10" dirty="0"/>
              <a:t>Rate</a:t>
            </a:r>
            <a:r>
              <a:rPr sz="3700" spc="20" dirty="0"/>
              <a:t> </a:t>
            </a:r>
            <a:r>
              <a:rPr sz="3700" spc="-5" dirty="0"/>
              <a:t>vs.</a:t>
            </a:r>
            <a:r>
              <a:rPr sz="3700" spc="10" dirty="0"/>
              <a:t> </a:t>
            </a:r>
            <a:r>
              <a:rPr sz="3700" spc="-5" dirty="0"/>
              <a:t>Orbit</a:t>
            </a:r>
            <a:r>
              <a:rPr sz="3700" spc="10" dirty="0"/>
              <a:t> </a:t>
            </a:r>
            <a:r>
              <a:rPr sz="3700" spc="-5" dirty="0"/>
              <a:t>Type</a:t>
            </a:r>
            <a:r>
              <a:rPr sz="3700" spc="20" dirty="0"/>
              <a:t> </a:t>
            </a:r>
            <a:r>
              <a:rPr sz="3700" spc="-10" dirty="0"/>
              <a:t>with</a:t>
            </a:r>
            <a:r>
              <a:rPr sz="3700" dirty="0"/>
              <a:t> </a:t>
            </a:r>
            <a:r>
              <a:rPr sz="3700" spc="-10" dirty="0"/>
              <a:t>explanations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844039"/>
            <a:ext cx="10515600" cy="46588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19504"/>
            <a:ext cx="239966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 scatter point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Flight number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vs. </a:t>
            </a:r>
            <a:r>
              <a:rPr sz="2200" spc="-6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type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60331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Flight</a:t>
            </a:r>
            <a:r>
              <a:rPr sz="3700" spc="30" dirty="0"/>
              <a:t> </a:t>
            </a:r>
            <a:r>
              <a:rPr sz="3700" spc="-10" dirty="0"/>
              <a:t>Number</a:t>
            </a:r>
            <a:r>
              <a:rPr sz="3700" spc="25" dirty="0"/>
              <a:t> </a:t>
            </a:r>
            <a:r>
              <a:rPr sz="3700" spc="-5" dirty="0"/>
              <a:t>vs.</a:t>
            </a:r>
            <a:r>
              <a:rPr sz="3700" spc="-10" dirty="0"/>
              <a:t> </a:t>
            </a:r>
            <a:r>
              <a:rPr sz="3700" spc="-5" dirty="0"/>
              <a:t>Orbit 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1755" y="1376172"/>
            <a:ext cx="8267700" cy="51998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1151" y="608543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2524" y="1348486"/>
            <a:ext cx="8531860" cy="3765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r>
              <a:rPr sz="20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methodologies</a:t>
            </a:r>
            <a:endParaRPr sz="2000">
              <a:latin typeface="Arial MT"/>
              <a:cs typeface="Arial MT"/>
            </a:endParaRPr>
          </a:p>
          <a:p>
            <a:pPr marL="697865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r>
              <a:rPr sz="16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6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endParaRPr sz="1600">
              <a:latin typeface="Arial MT"/>
              <a:cs typeface="Arial MT"/>
            </a:endParaRPr>
          </a:p>
          <a:p>
            <a:pPr marL="697865" lvl="1" indent="-229235">
              <a:lnSpc>
                <a:spcPct val="100000"/>
              </a:lnSpc>
              <a:spcBef>
                <a:spcPts val="1410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r>
              <a:rPr sz="16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with Web Scraping</a:t>
            </a:r>
            <a:endParaRPr sz="1600">
              <a:latin typeface="Arial MT"/>
              <a:cs typeface="Arial MT"/>
            </a:endParaRPr>
          </a:p>
          <a:p>
            <a:pPr marL="697865" lvl="1" indent="-229235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6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Wrangling</a:t>
            </a:r>
            <a:endParaRPr sz="1600">
              <a:latin typeface="Arial MT"/>
              <a:cs typeface="Arial MT"/>
            </a:endParaRPr>
          </a:p>
          <a:p>
            <a:pPr marL="697865" lvl="1" indent="-229235">
              <a:lnSpc>
                <a:spcPct val="100000"/>
              </a:lnSpc>
              <a:spcBef>
                <a:spcPts val="1395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6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Data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endParaRPr sz="1600">
              <a:latin typeface="Arial MT"/>
              <a:cs typeface="Arial MT"/>
            </a:endParaRPr>
          </a:p>
          <a:p>
            <a:pPr marL="697865" lvl="1" indent="-229235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Space-X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EDA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DataViz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Python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Pandas and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Matplotlib</a:t>
            </a:r>
            <a:endParaRPr sz="1600">
              <a:latin typeface="Arial MT"/>
              <a:cs typeface="Arial MT"/>
            </a:endParaRPr>
          </a:p>
          <a:p>
            <a:pPr marL="697865" lvl="1" indent="-229235">
              <a:lnSpc>
                <a:spcPct val="100000"/>
              </a:lnSpc>
              <a:spcBef>
                <a:spcPts val="1410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Space-X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with Folium-Interactive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Visual Analytics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and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Ploty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Dash</a:t>
            </a:r>
            <a:endParaRPr sz="1600">
              <a:latin typeface="Arial MT"/>
              <a:cs typeface="Arial MT"/>
            </a:endParaRPr>
          </a:p>
          <a:p>
            <a:pPr marL="697865" lvl="1" indent="-229235">
              <a:lnSpc>
                <a:spcPct val="100000"/>
              </a:lnSpc>
              <a:spcBef>
                <a:spcPts val="1390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Machine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Learning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16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Prediction</a:t>
            </a:r>
            <a:endParaRPr sz="16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r>
              <a:rPr sz="20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9673" y="5269229"/>
            <a:ext cx="4214495" cy="1111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-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EDA</a:t>
            </a:r>
            <a:r>
              <a:rPr sz="16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16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Char char="-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Visual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and</a:t>
            </a:r>
            <a:r>
              <a:rPr sz="16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Dashboards</a:t>
            </a:r>
            <a:endParaRPr sz="16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16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Analysis(Classification)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2030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Executive</a:t>
            </a:r>
            <a:r>
              <a:rPr sz="3700" spc="-35" dirty="0"/>
              <a:t> </a:t>
            </a:r>
            <a:r>
              <a:rPr sz="3700" spc="-5" dirty="0"/>
              <a:t>Summary</a:t>
            </a:r>
            <a:endParaRPr sz="3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96393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Flight</a:t>
            </a:r>
            <a:r>
              <a:rPr sz="3700" spc="40" dirty="0"/>
              <a:t> </a:t>
            </a:r>
            <a:r>
              <a:rPr sz="3700" spc="-10" dirty="0"/>
              <a:t>Number</a:t>
            </a:r>
            <a:r>
              <a:rPr sz="3700" spc="40" dirty="0"/>
              <a:t> </a:t>
            </a:r>
            <a:r>
              <a:rPr sz="3700" spc="-5" dirty="0"/>
              <a:t>vs.</a:t>
            </a:r>
            <a:r>
              <a:rPr sz="3700" spc="20" dirty="0"/>
              <a:t> </a:t>
            </a:r>
            <a:r>
              <a:rPr sz="3700" spc="-5" dirty="0"/>
              <a:t>Orbit</a:t>
            </a:r>
            <a:r>
              <a:rPr sz="3700" spc="15" dirty="0"/>
              <a:t> </a:t>
            </a:r>
            <a:r>
              <a:rPr sz="3700" spc="-10" dirty="0"/>
              <a:t>Typewith</a:t>
            </a:r>
            <a:r>
              <a:rPr sz="3700" spc="50" dirty="0"/>
              <a:t> </a:t>
            </a:r>
            <a:r>
              <a:rPr sz="3700" spc="-10" dirty="0"/>
              <a:t>explanations</a:t>
            </a:r>
            <a:endParaRPr sz="3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6339" y="1339596"/>
            <a:ext cx="9634728" cy="53400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9351" y="1531366"/>
            <a:ext cx="2541270" cy="3773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245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With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heavy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1850"/>
              </a:lnSpc>
            </a:pPr>
            <a:r>
              <a:rPr sz="2200" spc="-10" dirty="0">
                <a:latin typeface="Calibri"/>
                <a:cs typeface="Calibri"/>
              </a:rPr>
              <a:t>payloads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1850"/>
              </a:lnSpc>
            </a:pPr>
            <a:r>
              <a:rPr sz="2200" spc="-10" dirty="0">
                <a:latin typeface="Calibri"/>
                <a:cs typeface="Calibri"/>
              </a:rPr>
              <a:t>successful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landing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1850"/>
              </a:lnSpc>
            </a:pPr>
            <a:r>
              <a:rPr sz="2200" spc="-5" dirty="0">
                <a:latin typeface="Calibri"/>
                <a:cs typeface="Calibri"/>
              </a:rPr>
              <a:t>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positive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landing</a:t>
            </a:r>
            <a:endParaRPr sz="2200">
              <a:latin typeface="Calibri"/>
              <a:cs typeface="Calibri"/>
            </a:endParaRPr>
          </a:p>
          <a:p>
            <a:pPr marL="241300" marR="281305">
              <a:lnSpc>
                <a:spcPct val="70000"/>
              </a:lnSpc>
              <a:spcBef>
                <a:spcPts val="395"/>
              </a:spcBef>
            </a:pPr>
            <a:r>
              <a:rPr sz="2200" spc="-30" dirty="0">
                <a:latin typeface="Calibri"/>
                <a:cs typeface="Calibri"/>
              </a:rPr>
              <a:t>rate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are</a:t>
            </a:r>
            <a:r>
              <a:rPr sz="2200" spc="-15" dirty="0">
                <a:latin typeface="Calibri"/>
                <a:cs typeface="Calibri"/>
              </a:rPr>
              <a:t> more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Polar,LEO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ISS.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ts val="2245"/>
              </a:lnSpc>
              <a:spcBef>
                <a:spcPts val="20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latin typeface="Calibri"/>
                <a:cs typeface="Calibri"/>
              </a:rPr>
              <a:t>However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spc="-35" dirty="0">
                <a:latin typeface="Calibri"/>
                <a:cs typeface="Calibri"/>
              </a:rPr>
              <a:t>GTO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1850"/>
              </a:lnSpc>
            </a:pPr>
            <a:r>
              <a:rPr sz="2200" spc="-15" dirty="0">
                <a:latin typeface="Calibri"/>
                <a:cs typeface="Calibri"/>
              </a:rPr>
              <a:t>we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cannot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1850"/>
              </a:lnSpc>
            </a:pPr>
            <a:r>
              <a:rPr sz="2200" spc="-10" dirty="0">
                <a:latin typeface="Calibri"/>
                <a:cs typeface="Calibri"/>
              </a:rPr>
              <a:t>distinguish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this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well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1850"/>
              </a:lnSpc>
            </a:pP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both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positive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1850"/>
              </a:lnSpc>
            </a:pPr>
            <a:r>
              <a:rPr sz="2200" spc="-5" dirty="0">
                <a:latin typeface="Calibri"/>
                <a:cs typeface="Calibri"/>
              </a:rPr>
              <a:t>landing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rate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1850"/>
              </a:lnSpc>
            </a:pPr>
            <a:r>
              <a:rPr sz="2200" spc="-15" dirty="0">
                <a:latin typeface="Calibri"/>
                <a:cs typeface="Calibri"/>
              </a:rPr>
              <a:t>negative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1850"/>
              </a:lnSpc>
            </a:pPr>
            <a:r>
              <a:rPr sz="2200" spc="-10" dirty="0">
                <a:latin typeface="Calibri"/>
                <a:cs typeface="Calibri"/>
              </a:rPr>
              <a:t>landing(unsuccessfu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1850"/>
              </a:lnSpc>
            </a:pPr>
            <a:r>
              <a:rPr sz="2200" spc="-5" dirty="0">
                <a:latin typeface="Calibri"/>
                <a:cs typeface="Calibri"/>
              </a:rPr>
              <a:t>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mission)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both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have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245"/>
              </a:lnSpc>
            </a:pPr>
            <a:r>
              <a:rPr sz="2200" spc="-5" dirty="0">
                <a:latin typeface="Calibri"/>
                <a:cs typeface="Calibri"/>
              </a:rPr>
              <a:t>near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equal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chances.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779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Payload</a:t>
            </a:r>
            <a:r>
              <a:rPr sz="3700" spc="20" dirty="0"/>
              <a:t> </a:t>
            </a:r>
            <a:r>
              <a:rPr sz="3700" spc="-5" dirty="0"/>
              <a:t>vs.</a:t>
            </a:r>
            <a:r>
              <a:rPr sz="3700" spc="-15" dirty="0"/>
              <a:t> </a:t>
            </a:r>
            <a:r>
              <a:rPr sz="3700" spc="-5" dirty="0"/>
              <a:t>Orbit 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6288" y="1304544"/>
            <a:ext cx="8218931" cy="51922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41075" y="6084178"/>
            <a:ext cx="226060" cy="271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32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62960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Launch</a:t>
            </a:r>
            <a:r>
              <a:rPr sz="3700" spc="25" dirty="0"/>
              <a:t> </a:t>
            </a:r>
            <a:r>
              <a:rPr sz="3700" spc="-5" dirty="0"/>
              <a:t>Success</a:t>
            </a:r>
            <a:r>
              <a:rPr sz="3700" spc="10" dirty="0"/>
              <a:t> </a:t>
            </a:r>
            <a:r>
              <a:rPr sz="3700" spc="-10" dirty="0"/>
              <a:t>Yearly</a:t>
            </a:r>
            <a:r>
              <a:rPr sz="3700" spc="15" dirty="0"/>
              <a:t> </a:t>
            </a:r>
            <a:r>
              <a:rPr sz="3700" spc="-5" dirty="0"/>
              <a:t>Trend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9064" y="1586483"/>
            <a:ext cx="8278368" cy="5029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8969" y="1215643"/>
            <a:ext cx="8391525" cy="16344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3405">
              <a:lnSpc>
                <a:spcPts val="2375"/>
              </a:lnSpc>
              <a:spcBef>
                <a:spcPts val="95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 line chart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yearly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average success rate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ts val="2375"/>
              </a:lnSpc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Since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2013,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endParaRPr sz="2200">
              <a:latin typeface="Arial MT"/>
              <a:cs typeface="Arial MT"/>
            </a:endParaRPr>
          </a:p>
          <a:p>
            <a:pPr marL="241300" marR="646557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 rate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kept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going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up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till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2020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33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48357"/>
            <a:ext cx="2667000" cy="4039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386080" indent="-228600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sz="20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000" spc="-5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unique launch </a:t>
            </a:r>
            <a:r>
              <a:rPr sz="2000" spc="-5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70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spcBef>
                <a:spcPts val="209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Used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‘SELECT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DISTINCT’</a:t>
            </a:r>
            <a:r>
              <a:rPr sz="20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statement </a:t>
            </a:r>
            <a:r>
              <a:rPr sz="2000" spc="-5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 return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only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unique launch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sites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from the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‘LAUNCH_SITE’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column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SPACEXTBL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table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7777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All</a:t>
            </a:r>
            <a:r>
              <a:rPr sz="3700" spc="-20" dirty="0"/>
              <a:t> </a:t>
            </a:r>
            <a:r>
              <a:rPr sz="3700" spc="-10" dirty="0"/>
              <a:t>Launch</a:t>
            </a:r>
            <a:r>
              <a:rPr sz="3700" spc="20" dirty="0"/>
              <a:t> </a:t>
            </a:r>
            <a:r>
              <a:rPr sz="3700" spc="-5" dirty="0"/>
              <a:t>Site</a:t>
            </a:r>
            <a:r>
              <a:rPr sz="3700" spc="-15" dirty="0"/>
              <a:t> </a:t>
            </a:r>
            <a:r>
              <a:rPr sz="3700" spc="-10" dirty="0"/>
              <a:t>Names</a:t>
            </a:r>
            <a:endParaRPr sz="3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9332" y="1447800"/>
            <a:ext cx="8093963" cy="472897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34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5156" y="1354327"/>
            <a:ext cx="60426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Find 5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where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begin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`CCA`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72858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Launch</a:t>
            </a:r>
            <a:r>
              <a:rPr sz="3700" spc="35" dirty="0"/>
              <a:t> </a:t>
            </a:r>
            <a:r>
              <a:rPr sz="3700" spc="-5" dirty="0"/>
              <a:t>Site</a:t>
            </a:r>
            <a:r>
              <a:rPr sz="3700" spc="-10" dirty="0"/>
              <a:t> Names</a:t>
            </a:r>
            <a:r>
              <a:rPr sz="3700" spc="25" dirty="0"/>
              <a:t> </a:t>
            </a:r>
            <a:r>
              <a:rPr sz="3700" spc="-10" dirty="0"/>
              <a:t>Begin</a:t>
            </a:r>
            <a:r>
              <a:rPr sz="3700" spc="20" dirty="0"/>
              <a:t> </a:t>
            </a:r>
            <a:r>
              <a:rPr sz="3700" spc="-10" dirty="0"/>
              <a:t>with</a:t>
            </a:r>
            <a:r>
              <a:rPr sz="3700" spc="15" dirty="0"/>
              <a:t> </a:t>
            </a:r>
            <a:r>
              <a:rPr sz="3700" spc="-5" dirty="0"/>
              <a:t>'CCA'</a:t>
            </a:r>
            <a:endParaRPr sz="3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856231"/>
            <a:ext cx="10515600" cy="39273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8969" y="5947664"/>
            <a:ext cx="99072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‘LIKE’</a:t>
            </a:r>
            <a:r>
              <a:rPr sz="16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command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‘%’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wildcard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‘WHERE’</a:t>
            </a:r>
            <a:r>
              <a:rPr sz="16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clause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select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and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dispay a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table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all records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where </a:t>
            </a:r>
            <a:r>
              <a:rPr sz="1600" spc="-4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spc="-75" dirty="0">
                <a:latin typeface="Arial"/>
                <a:cs typeface="Arial"/>
              </a:rPr>
              <a:t>launch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70" dirty="0">
                <a:latin typeface="Arial"/>
                <a:cs typeface="Arial"/>
              </a:rPr>
              <a:t>sites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70" dirty="0">
                <a:latin typeface="Arial"/>
                <a:cs typeface="Arial"/>
              </a:rPr>
              <a:t>begin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85" dirty="0">
                <a:latin typeface="Arial"/>
                <a:cs typeface="Arial"/>
              </a:rPr>
              <a:t>with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5" dirty="0">
                <a:latin typeface="Arial"/>
                <a:cs typeface="Arial"/>
              </a:rPr>
              <a:t>the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85" dirty="0">
                <a:latin typeface="Arial"/>
                <a:cs typeface="Arial"/>
              </a:rPr>
              <a:t>string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40" dirty="0">
                <a:latin typeface="Arial"/>
                <a:cs typeface="Arial"/>
              </a:rPr>
              <a:t>'CCA'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5494" y="1299717"/>
            <a:ext cx="90208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Calculate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Display the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total payload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NASA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1541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Total </a:t>
            </a:r>
            <a:r>
              <a:rPr sz="3700" spc="-10" dirty="0"/>
              <a:t>Payload</a:t>
            </a:r>
            <a:r>
              <a:rPr sz="3700" spc="10" dirty="0"/>
              <a:t> </a:t>
            </a:r>
            <a:r>
              <a:rPr sz="3700" spc="-5" dirty="0"/>
              <a:t>Mass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1233932" y="5088763"/>
            <a:ext cx="8042909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Used 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‘SUM()’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function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return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dispaly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sum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‘</a:t>
            </a:r>
            <a:r>
              <a:rPr sz="2200" b="1" spc="-55" dirty="0">
                <a:solidFill>
                  <a:srgbClr val="292929"/>
                </a:solidFill>
                <a:latin typeface="Arial"/>
                <a:cs typeface="Arial"/>
              </a:rPr>
              <a:t>PAYLOAD_MASS_KG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’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column for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Customer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‘</a:t>
            </a:r>
            <a:r>
              <a:rPr sz="2200" b="1" spc="-25" dirty="0">
                <a:solidFill>
                  <a:srgbClr val="292929"/>
                </a:solidFill>
                <a:latin typeface="Arial"/>
                <a:cs typeface="Arial"/>
              </a:rPr>
              <a:t>NASA(CRS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’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663" y="1853183"/>
            <a:ext cx="11097768" cy="302209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61693"/>
            <a:ext cx="90874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Calculate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average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version F9</a:t>
            </a:r>
            <a:r>
              <a:rPr sz="2200" spc="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v1.1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1856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Average</a:t>
            </a:r>
            <a:r>
              <a:rPr sz="3700" spc="20" dirty="0"/>
              <a:t> </a:t>
            </a:r>
            <a:r>
              <a:rPr sz="3700" spc="-10" dirty="0"/>
              <a:t>Payload</a:t>
            </a:r>
            <a:r>
              <a:rPr sz="3700" spc="30" dirty="0"/>
              <a:t> </a:t>
            </a:r>
            <a:r>
              <a:rPr sz="3700" spc="-10" dirty="0"/>
              <a:t>Mass</a:t>
            </a:r>
            <a:r>
              <a:rPr sz="3700" spc="10" dirty="0"/>
              <a:t> </a:t>
            </a:r>
            <a:r>
              <a:rPr sz="3700" spc="-5" dirty="0"/>
              <a:t>by</a:t>
            </a:r>
            <a:r>
              <a:rPr sz="3700" dirty="0"/>
              <a:t> </a:t>
            </a:r>
            <a:r>
              <a:rPr sz="3700" spc="-5" dirty="0"/>
              <a:t>F9</a:t>
            </a:r>
            <a:r>
              <a:rPr sz="3700" spc="5" dirty="0"/>
              <a:t> </a:t>
            </a:r>
            <a:r>
              <a:rPr sz="3700" spc="-5" dirty="0"/>
              <a:t>v1.1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1233932" y="5273421"/>
            <a:ext cx="93719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Used the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‘AVG()’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function to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return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dispaly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average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mass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version F9 v1.1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869948"/>
            <a:ext cx="11803380" cy="315010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37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269949"/>
            <a:ext cx="87299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dates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ground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pad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9730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First Successful</a:t>
            </a:r>
            <a:r>
              <a:rPr sz="3700" spc="40" dirty="0"/>
              <a:t> </a:t>
            </a:r>
            <a:r>
              <a:rPr sz="3700" spc="-5" dirty="0"/>
              <a:t>Ground</a:t>
            </a:r>
            <a:r>
              <a:rPr sz="3700" spc="15" dirty="0"/>
              <a:t> </a:t>
            </a:r>
            <a:r>
              <a:rPr sz="3700" spc="-10" dirty="0"/>
              <a:t>Landing</a:t>
            </a:r>
            <a:r>
              <a:rPr sz="3700" spc="60" dirty="0"/>
              <a:t> </a:t>
            </a:r>
            <a:r>
              <a:rPr sz="3700" spc="-10" dirty="0"/>
              <a:t>Date</a:t>
            </a:r>
            <a:endParaRPr sz="3700"/>
          </a:p>
        </p:txBody>
      </p:sp>
      <p:sp>
        <p:nvSpPr>
          <p:cNvPr id="5" name="object 5"/>
          <p:cNvSpPr txBox="1"/>
          <p:nvPr/>
        </p:nvSpPr>
        <p:spPr>
          <a:xfrm>
            <a:off x="848969" y="5692851"/>
            <a:ext cx="8956040" cy="6343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41300" marR="5080" indent="-228600">
              <a:lnSpc>
                <a:spcPts val="2360"/>
              </a:lnSpc>
              <a:spcBef>
                <a:spcPts val="21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‘MIN()’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function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return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dispaly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(oldest)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date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when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 first </a:t>
            </a:r>
            <a:r>
              <a:rPr sz="2000" spc="-5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landing outcome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ground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pad </a:t>
            </a:r>
            <a:r>
              <a:rPr sz="2000" spc="-120" dirty="0">
                <a:solidFill>
                  <a:srgbClr val="292929"/>
                </a:solidFill>
                <a:latin typeface="Arial MT"/>
                <a:cs typeface="Arial MT"/>
              </a:rPr>
              <a:t>‘</a:t>
            </a:r>
            <a:r>
              <a:rPr sz="2100" b="1" i="1" spc="-12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2100" b="1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b="1" i="1" spc="-150" dirty="0">
                <a:solidFill>
                  <a:srgbClr val="292929"/>
                </a:solidFill>
                <a:latin typeface="Arial"/>
                <a:cs typeface="Arial"/>
              </a:rPr>
              <a:t>(ground</a:t>
            </a:r>
            <a:r>
              <a:rPr sz="2100" b="1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b="1" i="1" spc="-35" dirty="0">
                <a:solidFill>
                  <a:srgbClr val="292929"/>
                </a:solidFill>
                <a:latin typeface="Arial"/>
                <a:cs typeface="Arial"/>
              </a:rPr>
              <a:t>pad)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’happened.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1732788"/>
            <a:ext cx="10520171" cy="393649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38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275410"/>
            <a:ext cx="100749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List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successfully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landed on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drone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ship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greater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than 4000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but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less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sz="22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6000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549910"/>
            <a:ext cx="98259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/>
              <a:t>Successful Drone</a:t>
            </a:r>
            <a:r>
              <a:rPr sz="2500" dirty="0"/>
              <a:t> </a:t>
            </a:r>
            <a:r>
              <a:rPr sz="2500" spc="-5" dirty="0"/>
              <a:t>Ship</a:t>
            </a:r>
            <a:r>
              <a:rPr sz="2500" dirty="0"/>
              <a:t> </a:t>
            </a:r>
            <a:r>
              <a:rPr sz="2500" spc="-5" dirty="0"/>
              <a:t>Landing</a:t>
            </a:r>
            <a:r>
              <a:rPr sz="2500" spc="-25" dirty="0"/>
              <a:t> </a:t>
            </a:r>
            <a:r>
              <a:rPr sz="2500" spc="-10" dirty="0"/>
              <a:t>with</a:t>
            </a:r>
            <a:r>
              <a:rPr sz="2500" spc="15" dirty="0"/>
              <a:t> </a:t>
            </a:r>
            <a:r>
              <a:rPr sz="2500" spc="-5" dirty="0"/>
              <a:t>Payload</a:t>
            </a:r>
            <a:r>
              <a:rPr sz="2500" spc="-15" dirty="0"/>
              <a:t> </a:t>
            </a:r>
            <a:r>
              <a:rPr sz="2500" spc="-5" dirty="0"/>
              <a:t>between</a:t>
            </a:r>
            <a:r>
              <a:rPr sz="2500" dirty="0"/>
              <a:t> </a:t>
            </a:r>
            <a:r>
              <a:rPr sz="2500" spc="-10" dirty="0"/>
              <a:t>4000</a:t>
            </a:r>
            <a:r>
              <a:rPr sz="2500" dirty="0"/>
              <a:t> </a:t>
            </a:r>
            <a:r>
              <a:rPr sz="2500" spc="-5" dirty="0"/>
              <a:t>and </a:t>
            </a:r>
            <a:r>
              <a:rPr sz="2500" spc="-10" dirty="0"/>
              <a:t>6000</a:t>
            </a:r>
            <a:endParaRPr sz="25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927" y="2069592"/>
            <a:ext cx="10357104" cy="33375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26972" y="5590743"/>
            <a:ext cx="9365615" cy="778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05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19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‘Select</a:t>
            </a:r>
            <a:r>
              <a:rPr sz="19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Distinct’</a:t>
            </a:r>
            <a:r>
              <a:rPr sz="19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statement</a:t>
            </a:r>
            <a:r>
              <a:rPr sz="19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return</a:t>
            </a:r>
            <a:r>
              <a:rPr sz="19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9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list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9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‘unique’</a:t>
            </a:r>
            <a:r>
              <a:rPr sz="19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sz="19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19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endParaRPr sz="1900">
              <a:latin typeface="Arial MT"/>
              <a:cs typeface="Arial MT"/>
            </a:endParaRPr>
          </a:p>
          <a:p>
            <a:pPr marL="241300">
              <a:lnSpc>
                <a:spcPts val="1825"/>
              </a:lnSpc>
            </a:pP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operators</a:t>
            </a:r>
            <a:r>
              <a:rPr sz="19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&gt;4000</a:t>
            </a:r>
            <a:r>
              <a:rPr sz="19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9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&lt;6000</a:t>
            </a:r>
            <a:r>
              <a:rPr sz="19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only</a:t>
            </a:r>
            <a:r>
              <a:rPr sz="19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list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19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9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payloads</a:t>
            </a:r>
            <a:r>
              <a:rPr sz="19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btween</a:t>
            </a:r>
            <a:r>
              <a:rPr sz="19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4000-6000</a:t>
            </a:r>
            <a:r>
              <a:rPr sz="19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endParaRPr sz="1900">
              <a:latin typeface="Arial MT"/>
              <a:cs typeface="Arial MT"/>
            </a:endParaRPr>
          </a:p>
          <a:p>
            <a:pPr marL="241300">
              <a:lnSpc>
                <a:spcPts val="2055"/>
              </a:lnSpc>
            </a:pP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19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19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‘Success</a:t>
            </a:r>
            <a:r>
              <a:rPr sz="19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(drone</a:t>
            </a:r>
            <a:r>
              <a:rPr sz="19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ship)’.</a:t>
            </a:r>
            <a:endParaRPr sz="1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39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795" y="1351534"/>
            <a:ext cx="89115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93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Calculate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failure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90473"/>
            <a:ext cx="1028890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5" dirty="0"/>
              <a:t>Total </a:t>
            </a:r>
            <a:r>
              <a:rPr sz="3100" spc="-10" dirty="0"/>
              <a:t>Number</a:t>
            </a:r>
            <a:r>
              <a:rPr sz="3100" spc="45" dirty="0"/>
              <a:t> </a:t>
            </a:r>
            <a:r>
              <a:rPr sz="3100" spc="-5" dirty="0"/>
              <a:t>of Successful</a:t>
            </a:r>
            <a:r>
              <a:rPr sz="3100" spc="30" dirty="0"/>
              <a:t> </a:t>
            </a:r>
            <a:r>
              <a:rPr sz="3100" spc="-10" dirty="0"/>
              <a:t>and</a:t>
            </a:r>
            <a:r>
              <a:rPr sz="3100" spc="15" dirty="0"/>
              <a:t> </a:t>
            </a:r>
            <a:r>
              <a:rPr sz="3100" spc="-5" dirty="0"/>
              <a:t>Failure</a:t>
            </a:r>
            <a:r>
              <a:rPr sz="3100" spc="25" dirty="0"/>
              <a:t> </a:t>
            </a:r>
            <a:r>
              <a:rPr sz="3100" spc="-5" dirty="0"/>
              <a:t>Mission</a:t>
            </a:r>
            <a:r>
              <a:rPr sz="3100" spc="25" dirty="0"/>
              <a:t> </a:t>
            </a:r>
            <a:r>
              <a:rPr sz="3100" spc="-5" dirty="0"/>
              <a:t>Outcomes</a:t>
            </a:r>
            <a:endParaRPr sz="31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787651"/>
            <a:ext cx="10515600" cy="363626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53795" y="5665723"/>
            <a:ext cx="89960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93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Used 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‘COUNT()’</a:t>
            </a:r>
            <a:r>
              <a:rPr sz="22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together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‘GROUP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BY’ statement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return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missions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1151" y="608543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4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6881" y="444246"/>
            <a:ext cx="24777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Introduction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5981827" y="1612214"/>
            <a:ext cx="5462270" cy="3556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Project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background</a:t>
            </a:r>
            <a:r>
              <a:rPr sz="20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context</a:t>
            </a:r>
            <a:endParaRPr sz="2000">
              <a:latin typeface="Arial MT"/>
              <a:cs typeface="Arial MT"/>
            </a:endParaRPr>
          </a:p>
          <a:p>
            <a:pPr marL="469900" marR="19050">
              <a:lnSpc>
                <a:spcPts val="1730"/>
              </a:lnSpc>
              <a:spcBef>
                <a:spcPts val="1435"/>
              </a:spcBef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SpaceX advertises Falcon 9 rocket launches on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its 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website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cost of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62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million</a:t>
            </a:r>
            <a:r>
              <a:rPr sz="16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dollars; other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providers </a:t>
            </a:r>
            <a:r>
              <a:rPr sz="1600" spc="-4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cost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upward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165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million</a:t>
            </a:r>
            <a:r>
              <a:rPr sz="16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dollars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each,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much of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savings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because SpaceX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can reuse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the first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stage.</a:t>
            </a:r>
            <a:endParaRPr sz="1600">
              <a:latin typeface="Arial MT"/>
              <a:cs typeface="Arial MT"/>
            </a:endParaRPr>
          </a:p>
          <a:p>
            <a:pPr marL="469900">
              <a:lnSpc>
                <a:spcPts val="1600"/>
              </a:lnSpc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Therefore</a:t>
            </a:r>
            <a:r>
              <a:rPr sz="16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if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determine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if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16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will</a:t>
            </a:r>
            <a:r>
              <a:rPr sz="16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land,</a:t>
            </a:r>
            <a:endParaRPr sz="1600">
              <a:latin typeface="Arial MT"/>
              <a:cs typeface="Arial MT"/>
            </a:endParaRPr>
          </a:p>
          <a:p>
            <a:pPr marL="469900" marR="5080">
              <a:lnSpc>
                <a:spcPct val="90100"/>
              </a:lnSpc>
              <a:spcBef>
                <a:spcPts val="95"/>
              </a:spcBef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can determine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cost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 launch.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This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information </a:t>
            </a:r>
            <a:r>
              <a:rPr sz="1600" spc="-4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can be used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if an alternate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company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wants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bid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against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 rocket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000" spc="-5" dirty="0">
                <a:solidFill>
                  <a:srgbClr val="292929"/>
                </a:solidFill>
                <a:latin typeface="Arial MT"/>
                <a:cs typeface="Arial MT"/>
              </a:rPr>
              <a:t>.</a:t>
            </a:r>
            <a:endParaRPr sz="10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14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Problems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you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want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answers</a:t>
            </a:r>
            <a:endParaRPr sz="2000">
              <a:latin typeface="Arial MT"/>
              <a:cs typeface="Arial MT"/>
            </a:endParaRPr>
          </a:p>
          <a:p>
            <a:pPr marL="469900" marR="265430">
              <a:lnSpc>
                <a:spcPct val="90100"/>
              </a:lnSpc>
              <a:spcBef>
                <a:spcPts val="1420"/>
              </a:spcBef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this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capstone,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will</a:t>
            </a:r>
            <a:r>
              <a:rPr sz="16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predict if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9 first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will</a:t>
            </a:r>
            <a:r>
              <a:rPr sz="16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land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successfully</a:t>
            </a:r>
            <a:r>
              <a:rPr sz="16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6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9 </a:t>
            </a:r>
            <a:r>
              <a:rPr sz="1600" spc="-4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rocket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advertised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its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website.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827" y="1620011"/>
            <a:ext cx="5373624" cy="362254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40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5520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Boosters</a:t>
            </a:r>
            <a:r>
              <a:rPr sz="3700" spc="20" dirty="0"/>
              <a:t> </a:t>
            </a:r>
            <a:r>
              <a:rPr sz="3700" spc="-10" dirty="0"/>
              <a:t>Carried</a:t>
            </a:r>
            <a:r>
              <a:rPr sz="3700" spc="30" dirty="0"/>
              <a:t> </a:t>
            </a:r>
            <a:r>
              <a:rPr sz="3700" spc="-5" dirty="0"/>
              <a:t>Maximum</a:t>
            </a:r>
            <a:r>
              <a:rPr sz="3700" spc="50" dirty="0"/>
              <a:t> </a:t>
            </a:r>
            <a:r>
              <a:rPr sz="3700" spc="-10" dirty="0"/>
              <a:t>Payload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84960"/>
            <a:ext cx="10515600" cy="4152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8969" y="5879084"/>
            <a:ext cx="884110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Subquerry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return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pass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Max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it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list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000" spc="-5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Max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15600kgs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8969" y="1266824"/>
            <a:ext cx="85871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List of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which have carried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maximum</a:t>
            </a:r>
            <a:r>
              <a:rPr sz="22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80922"/>
            <a:ext cx="91789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  <a:tab pos="319595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List of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failed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drone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ship,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their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versions,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names	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2015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6253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2015</a:t>
            </a:r>
            <a:r>
              <a:rPr sz="3700" spc="-5" dirty="0"/>
              <a:t> </a:t>
            </a:r>
            <a:r>
              <a:rPr sz="3700" spc="-10" dirty="0"/>
              <a:t>Launch</a:t>
            </a:r>
            <a:r>
              <a:rPr sz="3700" spc="20" dirty="0"/>
              <a:t> </a:t>
            </a:r>
            <a:r>
              <a:rPr sz="3700" spc="-10" dirty="0"/>
              <a:t>Records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375208" y="5548376"/>
            <a:ext cx="1141412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700" marR="304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66065" algn="l"/>
                <a:tab pos="2667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‘subsrt()’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select statement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get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month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year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column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where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substr(Date,7,4)='2015'</a:t>
            </a:r>
            <a:r>
              <a:rPr sz="22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year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Landing_outcome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‘Failure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(drone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25" dirty="0">
                <a:solidFill>
                  <a:srgbClr val="292929"/>
                </a:solidFill>
                <a:latin typeface="Arial MT"/>
                <a:cs typeface="Arial MT"/>
              </a:rPr>
              <a:t>ship</a:t>
            </a:r>
            <a:r>
              <a:rPr sz="2400" spc="-337" baseline="-34722" dirty="0">
                <a:solidFill>
                  <a:srgbClr val="1C7CDB"/>
                </a:solidFill>
                <a:latin typeface="Arial MT"/>
                <a:cs typeface="Arial MT"/>
              </a:rPr>
              <a:t>41</a:t>
            </a:r>
            <a:r>
              <a:rPr sz="2200" spc="-225" dirty="0">
                <a:solidFill>
                  <a:srgbClr val="292929"/>
                </a:solidFill>
                <a:latin typeface="Arial MT"/>
                <a:cs typeface="Arial MT"/>
              </a:rPr>
              <a:t>’) </a:t>
            </a:r>
            <a:r>
              <a:rPr sz="2200" spc="-2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return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nmatching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filter.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563" y="1981200"/>
            <a:ext cx="11535156" cy="353263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519760"/>
            <a:ext cx="9970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Rank</a:t>
            </a:r>
            <a:r>
              <a:rPr sz="2800" spc="5" dirty="0"/>
              <a:t> </a:t>
            </a:r>
            <a:r>
              <a:rPr sz="2800" spc="-5" dirty="0"/>
              <a:t>Landing</a:t>
            </a:r>
            <a:r>
              <a:rPr sz="2800" spc="15" dirty="0"/>
              <a:t> </a:t>
            </a:r>
            <a:r>
              <a:rPr sz="2800" spc="-5" dirty="0"/>
              <a:t>Outcomes</a:t>
            </a:r>
            <a:r>
              <a:rPr sz="2800" spc="15" dirty="0"/>
              <a:t> </a:t>
            </a:r>
            <a:r>
              <a:rPr sz="2800" spc="-5" dirty="0"/>
              <a:t>Between</a:t>
            </a:r>
            <a:r>
              <a:rPr sz="2800" spc="10" dirty="0"/>
              <a:t> </a:t>
            </a:r>
            <a:r>
              <a:rPr sz="2800" dirty="0"/>
              <a:t>2010-06-04</a:t>
            </a:r>
            <a:r>
              <a:rPr sz="2800" spc="30" dirty="0"/>
              <a:t> </a:t>
            </a:r>
            <a:r>
              <a:rPr sz="2800" spc="-5" dirty="0"/>
              <a:t>and</a:t>
            </a:r>
            <a:r>
              <a:rPr sz="2800" spc="5" dirty="0"/>
              <a:t> </a:t>
            </a:r>
            <a:r>
              <a:rPr sz="2800" dirty="0"/>
              <a:t>2017-03-20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9888" y="2199132"/>
            <a:ext cx="9276588" cy="42275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8969" y="1275968"/>
            <a:ext cx="103511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Rank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count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(such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Failure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(drone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ship)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(ground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pad))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2010-06-04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2017-03-20,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descending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order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28375" y="6071478"/>
            <a:ext cx="251460" cy="2971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42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85502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Markers</a:t>
            </a:r>
            <a:r>
              <a:rPr sz="3700" spc="25" dirty="0"/>
              <a:t> </a:t>
            </a:r>
            <a:r>
              <a:rPr sz="3700" spc="-5" dirty="0"/>
              <a:t>of</a:t>
            </a:r>
            <a:r>
              <a:rPr sz="3700" spc="5" dirty="0"/>
              <a:t> </a:t>
            </a:r>
            <a:r>
              <a:rPr sz="3700" spc="-5" dirty="0"/>
              <a:t>all</a:t>
            </a:r>
            <a:r>
              <a:rPr sz="3700" spc="5" dirty="0"/>
              <a:t> </a:t>
            </a:r>
            <a:r>
              <a:rPr sz="3700" spc="-10" dirty="0"/>
              <a:t>launch</a:t>
            </a:r>
            <a:r>
              <a:rPr sz="3700" spc="30" dirty="0"/>
              <a:t> </a:t>
            </a:r>
            <a:r>
              <a:rPr sz="3700" spc="-5" dirty="0"/>
              <a:t>sites</a:t>
            </a:r>
            <a:r>
              <a:rPr sz="3700" spc="5" dirty="0"/>
              <a:t> </a:t>
            </a:r>
            <a:r>
              <a:rPr sz="3700" spc="-5" dirty="0"/>
              <a:t>on</a:t>
            </a:r>
            <a:r>
              <a:rPr sz="3700" spc="15" dirty="0"/>
              <a:t> </a:t>
            </a:r>
            <a:r>
              <a:rPr sz="3700" spc="-10" dirty="0"/>
              <a:t>global</a:t>
            </a:r>
            <a:r>
              <a:rPr sz="3700" spc="55" dirty="0"/>
              <a:t> </a:t>
            </a:r>
            <a:r>
              <a:rPr sz="3700" spc="-5" dirty="0"/>
              <a:t>map</a:t>
            </a:r>
            <a:endParaRPr sz="3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088136"/>
            <a:ext cx="10155936" cy="45826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8969" y="5486196"/>
            <a:ext cx="98266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All launch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proximity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Equator,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(located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southwards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US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map).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Also all 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laumch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very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close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proximity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coast.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5351779"/>
            <a:ext cx="951420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Eastern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coast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(Florida)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KSC</a:t>
            </a:r>
            <a:r>
              <a:rPr sz="2000" dirty="0">
                <a:latin typeface="Arial MT"/>
                <a:cs typeface="Arial MT"/>
              </a:rPr>
              <a:t> LC-39A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relatively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high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success</a:t>
            </a:r>
            <a:endParaRPr sz="20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rates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compared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CCAFS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SLC-40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&amp;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CCAFS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LC-40.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42466" y="1332103"/>
            <a:ext cx="20027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A48CA"/>
                </a:solidFill>
                <a:latin typeface="Arial MT"/>
                <a:cs typeface="Arial MT"/>
              </a:rPr>
              <a:t>Florida</a:t>
            </a:r>
            <a:r>
              <a:rPr sz="2800" spc="-35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A48CA"/>
                </a:solidFill>
                <a:latin typeface="Arial MT"/>
                <a:cs typeface="Arial MT"/>
              </a:rPr>
              <a:t>Sites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8952" y="1808987"/>
            <a:ext cx="3704844" cy="32537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916" y="1808987"/>
            <a:ext cx="3691128" cy="32537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62771" y="1808987"/>
            <a:ext cx="3276600" cy="325374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323715" marR="5080" indent="-4103370">
              <a:lnSpc>
                <a:spcPts val="3460"/>
              </a:lnSpc>
              <a:spcBef>
                <a:spcPts val="535"/>
              </a:spcBef>
            </a:pPr>
            <a:r>
              <a:rPr spc="-5" dirty="0"/>
              <a:t>Launch</a:t>
            </a:r>
            <a:r>
              <a:rPr spc="-25" dirty="0"/>
              <a:t> </a:t>
            </a:r>
            <a:r>
              <a:rPr spc="-5" dirty="0"/>
              <a:t>outcomes</a:t>
            </a:r>
            <a:r>
              <a:rPr spc="-20" dirty="0"/>
              <a:t> </a:t>
            </a:r>
            <a:r>
              <a:rPr dirty="0"/>
              <a:t>for</a:t>
            </a:r>
            <a:r>
              <a:rPr spc="-30" dirty="0"/>
              <a:t> </a:t>
            </a:r>
            <a:r>
              <a:rPr spc="-5" dirty="0"/>
              <a:t>each</a:t>
            </a:r>
            <a:r>
              <a:rPr spc="-15" dirty="0"/>
              <a:t> </a:t>
            </a:r>
            <a:r>
              <a:rPr dirty="0"/>
              <a:t>site</a:t>
            </a:r>
            <a:r>
              <a:rPr spc="-5" dirty="0"/>
              <a:t> </a:t>
            </a:r>
            <a:r>
              <a:rPr spc="-10" dirty="0"/>
              <a:t>on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map</a:t>
            </a:r>
            <a:r>
              <a:rPr spc="-20" dirty="0"/>
              <a:t> </a:t>
            </a:r>
            <a:r>
              <a:rPr dirty="0"/>
              <a:t>With</a:t>
            </a:r>
            <a:r>
              <a:rPr spc="-15" dirty="0"/>
              <a:t> </a:t>
            </a:r>
            <a:r>
              <a:rPr spc="-5" dirty="0"/>
              <a:t>Color </a:t>
            </a:r>
            <a:r>
              <a:rPr spc="-875" dirty="0"/>
              <a:t> </a:t>
            </a:r>
            <a:r>
              <a:rPr dirty="0"/>
              <a:t>Markers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2466" y="1146449"/>
            <a:ext cx="9845040" cy="4089400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800" spc="-5" dirty="0">
                <a:solidFill>
                  <a:srgbClr val="0A48CA"/>
                </a:solidFill>
                <a:latin typeface="Arial MT"/>
                <a:cs typeface="Arial MT"/>
              </a:rPr>
              <a:t>West</a:t>
            </a:r>
            <a:r>
              <a:rPr sz="2800" spc="-2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A48CA"/>
                </a:solidFill>
                <a:latin typeface="Arial MT"/>
                <a:cs typeface="Arial MT"/>
              </a:rPr>
              <a:t>Coast/</a:t>
            </a:r>
            <a:r>
              <a:rPr sz="2800" spc="-2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A48CA"/>
                </a:solidFill>
                <a:latin typeface="Arial MT"/>
                <a:cs typeface="Arial MT"/>
              </a:rPr>
              <a:t>Carlifonia</a:t>
            </a:r>
            <a:endParaRPr sz="2800">
              <a:latin typeface="Arial MT"/>
              <a:cs typeface="Arial MT"/>
            </a:endParaRPr>
          </a:p>
          <a:p>
            <a:pPr marL="6850380" marR="5080" indent="-228600">
              <a:lnSpc>
                <a:spcPct val="100000"/>
              </a:lnSpc>
              <a:spcBef>
                <a:spcPts val="1255"/>
              </a:spcBef>
              <a:buChar char="•"/>
              <a:tabLst>
                <a:tab pos="6851015" algn="l"/>
              </a:tabLst>
            </a:pP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In the West </a:t>
            </a:r>
            <a:r>
              <a:rPr sz="2400" spc="-10" dirty="0">
                <a:solidFill>
                  <a:srgbClr val="292929"/>
                </a:solidFill>
                <a:latin typeface="Arial MT"/>
                <a:cs typeface="Arial MT"/>
              </a:rPr>
              <a:t>Coast 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 (Californai)</a:t>
            </a:r>
            <a:r>
              <a:rPr sz="24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 site </a:t>
            </a:r>
            <a:r>
              <a:rPr sz="2400" spc="-30" dirty="0">
                <a:latin typeface="Calibri"/>
                <a:cs typeface="Calibri"/>
              </a:rPr>
              <a:t>VAFB </a:t>
            </a:r>
            <a:r>
              <a:rPr sz="2400" spc="-10" dirty="0">
                <a:latin typeface="Calibri"/>
                <a:cs typeface="Calibri"/>
              </a:rPr>
              <a:t>SLC-4E </a:t>
            </a:r>
            <a:r>
              <a:rPr sz="2400" spc="-5" dirty="0">
                <a:latin typeface="Arial MT"/>
                <a:cs typeface="Arial MT"/>
              </a:rPr>
              <a:t>has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relatively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lower 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success rates </a:t>
            </a:r>
            <a:r>
              <a:rPr sz="2400" spc="-5" dirty="0">
                <a:latin typeface="Arial MT"/>
                <a:cs typeface="Arial MT"/>
              </a:rPr>
              <a:t>4/10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compared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KSC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LC-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39A launch </a:t>
            </a:r>
            <a:r>
              <a:rPr sz="2400" dirty="0">
                <a:latin typeface="Arial MT"/>
                <a:cs typeface="Arial MT"/>
              </a:rPr>
              <a:t>site </a:t>
            </a:r>
            <a:r>
              <a:rPr sz="2400" spc="-5" dirty="0">
                <a:latin typeface="Arial MT"/>
                <a:cs typeface="Arial MT"/>
              </a:rPr>
              <a:t>in </a:t>
            </a: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Eastern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Coast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Florida.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323715" marR="5080" indent="-4103370">
              <a:lnSpc>
                <a:spcPts val="3460"/>
              </a:lnSpc>
              <a:spcBef>
                <a:spcPts val="535"/>
              </a:spcBef>
            </a:pPr>
            <a:r>
              <a:rPr spc="-5" dirty="0"/>
              <a:t>Launch</a:t>
            </a:r>
            <a:r>
              <a:rPr spc="-25" dirty="0"/>
              <a:t> </a:t>
            </a:r>
            <a:r>
              <a:rPr spc="-5" dirty="0"/>
              <a:t>outcomes</a:t>
            </a:r>
            <a:r>
              <a:rPr spc="-20" dirty="0"/>
              <a:t> </a:t>
            </a:r>
            <a:r>
              <a:rPr dirty="0"/>
              <a:t>for</a:t>
            </a:r>
            <a:r>
              <a:rPr spc="-30" dirty="0"/>
              <a:t> </a:t>
            </a:r>
            <a:r>
              <a:rPr spc="-5" dirty="0"/>
              <a:t>each</a:t>
            </a:r>
            <a:r>
              <a:rPr spc="-15" dirty="0"/>
              <a:t> </a:t>
            </a:r>
            <a:r>
              <a:rPr dirty="0"/>
              <a:t>site</a:t>
            </a:r>
            <a:r>
              <a:rPr spc="-5" dirty="0"/>
              <a:t> </a:t>
            </a:r>
            <a:r>
              <a:rPr spc="-10" dirty="0"/>
              <a:t>on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map</a:t>
            </a:r>
            <a:r>
              <a:rPr spc="-20" dirty="0"/>
              <a:t> </a:t>
            </a:r>
            <a:r>
              <a:rPr dirty="0"/>
              <a:t>With</a:t>
            </a:r>
            <a:r>
              <a:rPr spc="-15" dirty="0"/>
              <a:t> </a:t>
            </a:r>
            <a:r>
              <a:rPr spc="-5" dirty="0"/>
              <a:t>Color </a:t>
            </a:r>
            <a:r>
              <a:rPr spc="-875" dirty="0"/>
              <a:t> </a:t>
            </a:r>
            <a:r>
              <a:rPr dirty="0"/>
              <a:t>Markers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4900" y="1868423"/>
            <a:ext cx="6053328" cy="468172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5652617"/>
            <a:ext cx="7882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site</a:t>
            </a:r>
            <a:r>
              <a:rPr sz="2200" spc="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CCAFS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SLC-40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proximity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coastline is 0.86km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0266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Distances</a:t>
            </a:r>
            <a:r>
              <a:rPr sz="3700" spc="55" dirty="0"/>
              <a:t> </a:t>
            </a:r>
            <a:r>
              <a:rPr sz="3700" spc="-10" dirty="0"/>
              <a:t>between</a:t>
            </a:r>
            <a:r>
              <a:rPr sz="3700" spc="40" dirty="0"/>
              <a:t> </a:t>
            </a:r>
            <a:r>
              <a:rPr sz="3700" spc="-5" dirty="0"/>
              <a:t>a </a:t>
            </a:r>
            <a:r>
              <a:rPr sz="3700" spc="-10" dirty="0"/>
              <a:t>launch</a:t>
            </a:r>
            <a:r>
              <a:rPr sz="3700" spc="45" dirty="0"/>
              <a:t> </a:t>
            </a:r>
            <a:r>
              <a:rPr sz="3700" spc="-5" dirty="0"/>
              <a:t>site</a:t>
            </a:r>
            <a:r>
              <a:rPr sz="3700" spc="10" dirty="0"/>
              <a:t> </a:t>
            </a:r>
            <a:r>
              <a:rPr sz="3700" spc="-5" dirty="0"/>
              <a:t>to</a:t>
            </a:r>
            <a:r>
              <a:rPr sz="3700" dirty="0"/>
              <a:t> </a:t>
            </a:r>
            <a:r>
              <a:rPr sz="3700" spc="-5" dirty="0"/>
              <a:t>its</a:t>
            </a:r>
            <a:r>
              <a:rPr sz="3700" dirty="0"/>
              <a:t> </a:t>
            </a:r>
            <a:r>
              <a:rPr sz="3700" spc="-10" dirty="0"/>
              <a:t>proximities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59052"/>
            <a:ext cx="8278368" cy="36758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48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5652617"/>
            <a:ext cx="7927975" cy="7289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8600">
              <a:lnSpc>
                <a:spcPct val="100699"/>
              </a:lnSpc>
              <a:spcBef>
                <a:spcPts val="8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site</a:t>
            </a:r>
            <a:r>
              <a:rPr sz="2200" spc="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CCAFS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SLC-40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closest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highway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(Washington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Avenue)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23.19km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0266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Distances</a:t>
            </a:r>
            <a:r>
              <a:rPr sz="3700" spc="55" dirty="0"/>
              <a:t> </a:t>
            </a:r>
            <a:r>
              <a:rPr sz="3700" spc="-10" dirty="0"/>
              <a:t>between</a:t>
            </a:r>
            <a:r>
              <a:rPr sz="3700" spc="40" dirty="0"/>
              <a:t> </a:t>
            </a:r>
            <a:r>
              <a:rPr sz="3700" spc="-5" dirty="0"/>
              <a:t>a </a:t>
            </a:r>
            <a:r>
              <a:rPr sz="3700" spc="-10" dirty="0"/>
              <a:t>launch</a:t>
            </a:r>
            <a:r>
              <a:rPr sz="3700" spc="45" dirty="0"/>
              <a:t> </a:t>
            </a:r>
            <a:r>
              <a:rPr sz="3700" spc="-5" dirty="0"/>
              <a:t>site</a:t>
            </a:r>
            <a:r>
              <a:rPr sz="3700" spc="10" dirty="0"/>
              <a:t> </a:t>
            </a:r>
            <a:r>
              <a:rPr sz="3700" spc="-5" dirty="0"/>
              <a:t>to</a:t>
            </a:r>
            <a:r>
              <a:rPr sz="3700" dirty="0"/>
              <a:t> </a:t>
            </a:r>
            <a:r>
              <a:rPr sz="3700" spc="-5" dirty="0"/>
              <a:t>its</a:t>
            </a:r>
            <a:r>
              <a:rPr sz="3700" dirty="0"/>
              <a:t> </a:t>
            </a:r>
            <a:r>
              <a:rPr sz="3700" spc="-10" dirty="0"/>
              <a:t>proximities</a:t>
            </a:r>
            <a:endParaRPr sz="3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1389888"/>
            <a:ext cx="8848344" cy="433425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397548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5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048" y="2813304"/>
            <a:ext cx="1059180" cy="368935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5176773"/>
            <a:ext cx="10530840" cy="117729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241300" marR="587375" indent="-228600" algn="just">
              <a:lnSpc>
                <a:spcPct val="80100"/>
              </a:lnSpc>
              <a:spcBef>
                <a:spcPts val="550"/>
              </a:spcBef>
              <a:buChar char="•"/>
              <a:tabLst>
                <a:tab pos="241300" algn="l"/>
              </a:tabLst>
            </a:pP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Launch site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KSC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LC-39A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has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the highest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success rate at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42%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followed by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CCAFS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LC-40 at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29%,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VAFB SLC-4E at 17%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and lastly launch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site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CCAFS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SLC-40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with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a success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of 13%</a:t>
            </a:r>
            <a:endParaRPr sz="19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1220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50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96983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Pie-Chart</a:t>
            </a:r>
            <a:r>
              <a:rPr sz="3700" spc="45" dirty="0"/>
              <a:t> </a:t>
            </a:r>
            <a:r>
              <a:rPr sz="3700" spc="-5" dirty="0"/>
              <a:t>for</a:t>
            </a:r>
            <a:r>
              <a:rPr sz="3700" spc="5" dirty="0"/>
              <a:t> </a:t>
            </a:r>
            <a:r>
              <a:rPr sz="3700" spc="-10" dirty="0"/>
              <a:t>launch</a:t>
            </a:r>
            <a:r>
              <a:rPr sz="3700" spc="50" dirty="0"/>
              <a:t> </a:t>
            </a:r>
            <a:r>
              <a:rPr sz="3700" spc="-5" dirty="0"/>
              <a:t>success</a:t>
            </a:r>
            <a:r>
              <a:rPr sz="3700" spc="40" dirty="0"/>
              <a:t> </a:t>
            </a:r>
            <a:r>
              <a:rPr sz="3700" spc="-5" dirty="0"/>
              <a:t>count</a:t>
            </a:r>
            <a:r>
              <a:rPr sz="3700" spc="30" dirty="0"/>
              <a:t> </a:t>
            </a:r>
            <a:r>
              <a:rPr sz="3700" spc="-5" dirty="0"/>
              <a:t>for</a:t>
            </a:r>
            <a:r>
              <a:rPr sz="3700" spc="15" dirty="0"/>
              <a:t> </a:t>
            </a:r>
            <a:r>
              <a:rPr sz="3700" spc="-5" dirty="0"/>
              <a:t>all sites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227" y="1453895"/>
            <a:ext cx="11157204" cy="361797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51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1416" y="5523687"/>
            <a:ext cx="97713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700" marR="304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66065" algn="l"/>
                <a:tab pos="2667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site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CCAFS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LC-40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had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2</a:t>
            </a:r>
            <a:r>
              <a:rPr sz="2175" spc="7" baseline="24904" dirty="0">
                <a:solidFill>
                  <a:srgbClr val="292929"/>
                </a:solidFill>
                <a:latin typeface="Arial MT"/>
                <a:cs typeface="Arial MT"/>
              </a:rPr>
              <a:t>nd</a:t>
            </a:r>
            <a:r>
              <a:rPr sz="2175" spc="15" baseline="2490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highest success ratio of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73%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against 27%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failed launches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23569" y="434086"/>
            <a:ext cx="10253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Pie</a:t>
            </a:r>
            <a:r>
              <a:rPr sz="2800" dirty="0"/>
              <a:t> </a:t>
            </a:r>
            <a:r>
              <a:rPr sz="2800" spc="-5" dirty="0"/>
              <a:t>chart</a:t>
            </a:r>
            <a:r>
              <a:rPr sz="2800" spc="10" dirty="0"/>
              <a:t> </a:t>
            </a:r>
            <a:r>
              <a:rPr sz="2800" spc="-5" dirty="0"/>
              <a:t>for</a:t>
            </a:r>
            <a:r>
              <a:rPr sz="2800" spc="20" dirty="0"/>
              <a:t> </a:t>
            </a:r>
            <a:r>
              <a:rPr sz="2800" spc="-5" dirty="0"/>
              <a:t>the</a:t>
            </a:r>
            <a:r>
              <a:rPr sz="2800" spc="5" dirty="0"/>
              <a:t> </a:t>
            </a:r>
            <a:r>
              <a:rPr sz="2800" spc="-5" dirty="0"/>
              <a:t>launch</a:t>
            </a:r>
            <a:r>
              <a:rPr sz="2800" dirty="0"/>
              <a:t> </a:t>
            </a:r>
            <a:r>
              <a:rPr sz="2800" spc="-5" dirty="0"/>
              <a:t>site</a:t>
            </a:r>
            <a:r>
              <a:rPr sz="2800" spc="5" dirty="0"/>
              <a:t> </a:t>
            </a:r>
            <a:r>
              <a:rPr sz="2800" spc="-10" dirty="0"/>
              <a:t>with</a:t>
            </a:r>
            <a:r>
              <a:rPr sz="2800" spc="40" dirty="0"/>
              <a:t> </a:t>
            </a:r>
            <a:r>
              <a:rPr sz="2800" spc="10" dirty="0"/>
              <a:t>2</a:t>
            </a:r>
            <a:r>
              <a:rPr sz="2775" spc="15" baseline="25525" dirty="0"/>
              <a:t>nd</a:t>
            </a:r>
            <a:r>
              <a:rPr sz="2775" spc="397" baseline="25525" dirty="0"/>
              <a:t> </a:t>
            </a:r>
            <a:r>
              <a:rPr sz="2800" spc="-5" dirty="0"/>
              <a:t>highest</a:t>
            </a:r>
            <a:r>
              <a:rPr sz="2800" spc="25" dirty="0"/>
              <a:t> </a:t>
            </a:r>
            <a:r>
              <a:rPr sz="2800" spc="-5" dirty="0"/>
              <a:t>launch</a:t>
            </a:r>
            <a:r>
              <a:rPr sz="2800" spc="10" dirty="0"/>
              <a:t> </a:t>
            </a:r>
            <a:r>
              <a:rPr sz="2800" spc="-5" dirty="0"/>
              <a:t>success ratio</a:t>
            </a:r>
            <a:endParaRPr sz="28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224" y="1370075"/>
            <a:ext cx="11593068" cy="397459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52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5574588"/>
            <a:ext cx="99244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LC-40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version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FT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sz="22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largest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 mass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&gt;2000kg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73202"/>
            <a:ext cx="100812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5" dirty="0"/>
              <a:t>Payload vs.</a:t>
            </a:r>
            <a:r>
              <a:rPr sz="3400" spc="5" dirty="0"/>
              <a:t> </a:t>
            </a:r>
            <a:r>
              <a:rPr sz="3400" spc="-10" dirty="0"/>
              <a:t>Launch</a:t>
            </a:r>
            <a:r>
              <a:rPr sz="3400" spc="10" dirty="0"/>
              <a:t> </a:t>
            </a:r>
            <a:r>
              <a:rPr sz="3400" spc="-5" dirty="0"/>
              <a:t>Outcome</a:t>
            </a:r>
            <a:r>
              <a:rPr sz="3400" spc="25" dirty="0"/>
              <a:t> </a:t>
            </a:r>
            <a:r>
              <a:rPr sz="3400" spc="-5" dirty="0"/>
              <a:t>scatter</a:t>
            </a:r>
            <a:r>
              <a:rPr sz="3400" spc="5" dirty="0"/>
              <a:t> </a:t>
            </a:r>
            <a:r>
              <a:rPr sz="3400" spc="-10" dirty="0"/>
              <a:t>plot</a:t>
            </a:r>
            <a:r>
              <a:rPr sz="3400" spc="5" dirty="0"/>
              <a:t> </a:t>
            </a:r>
            <a:r>
              <a:rPr sz="3400" spc="-5" dirty="0"/>
              <a:t>for</a:t>
            </a:r>
            <a:r>
              <a:rPr sz="3400" spc="10" dirty="0"/>
              <a:t> </a:t>
            </a:r>
            <a:r>
              <a:rPr sz="3400" spc="-5" dirty="0"/>
              <a:t>all</a:t>
            </a:r>
            <a:r>
              <a:rPr sz="3400" dirty="0"/>
              <a:t> sites</a:t>
            </a:r>
            <a:endParaRPr sz="34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215" y="1434083"/>
            <a:ext cx="11745468" cy="378409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65055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Classification</a:t>
            </a:r>
            <a:r>
              <a:rPr sz="3700" spc="35" dirty="0"/>
              <a:t> </a:t>
            </a:r>
            <a:r>
              <a:rPr sz="3700" spc="-10" dirty="0"/>
              <a:t>Models</a:t>
            </a:r>
            <a:r>
              <a:rPr sz="3700" spc="15" dirty="0"/>
              <a:t> </a:t>
            </a:r>
            <a:r>
              <a:rPr sz="3700" spc="-5" dirty="0"/>
              <a:t>Accuracy</a:t>
            </a:r>
            <a:endParaRPr sz="3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60" y="1385316"/>
            <a:ext cx="10789920" cy="4305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6257" y="1614373"/>
            <a:ext cx="2429510" cy="4384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All the 4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classification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had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same confusion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matrixes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able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equally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distinguish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different classes.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major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problem is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false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positives for all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models.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5528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Confusion</a:t>
            </a:r>
            <a:r>
              <a:rPr sz="3700" spc="-15" dirty="0"/>
              <a:t> </a:t>
            </a:r>
            <a:r>
              <a:rPr sz="3700" spc="-5" dirty="0"/>
              <a:t>Matrix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0984" y="1452372"/>
            <a:ext cx="6979919" cy="49743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67281"/>
            <a:ext cx="10986770" cy="40595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Different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different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rates.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CCAFS LC-40,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 a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0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 60 %,</a:t>
            </a:r>
            <a:endParaRPr sz="2000">
              <a:latin typeface="Arial MT"/>
              <a:cs typeface="Arial MT"/>
            </a:endParaRPr>
          </a:p>
          <a:p>
            <a:pPr marL="241300">
              <a:lnSpc>
                <a:spcPts val="2280"/>
              </a:lnSpc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while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LC-39A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VAFB SLC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4E has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77%.</a:t>
            </a:r>
            <a:endParaRPr sz="2000">
              <a:latin typeface="Arial MT"/>
              <a:cs typeface="Arial MT"/>
            </a:endParaRPr>
          </a:p>
          <a:p>
            <a:pPr marL="241300" marR="5080" indent="-228600">
              <a:lnSpc>
                <a:spcPts val="2160"/>
              </a:lnSpc>
              <a:spcBef>
                <a:spcPts val="142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We can deduce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that, as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flight number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increases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in each of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3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launcg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sites, so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does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 rate. For instance, the success rate for the VAFB SLC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4E launch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site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is 100% after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000" spc="-5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Flight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number 50. Both KSC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LC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39A and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CCAFS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SLC 40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have a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100%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 rates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after 80th </a:t>
            </a:r>
            <a:r>
              <a:rPr sz="2000" spc="-5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flight</a:t>
            </a:r>
            <a:endParaRPr sz="2000">
              <a:latin typeface="Arial MT"/>
              <a:cs typeface="Arial MT"/>
            </a:endParaRPr>
          </a:p>
          <a:p>
            <a:pPr marL="241300" indent="-228600">
              <a:lnSpc>
                <a:spcPts val="2280"/>
              </a:lnSpc>
              <a:spcBef>
                <a:spcPts val="113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If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you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observe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Vs.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scatter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point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you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will</a:t>
            </a:r>
            <a:r>
              <a:rPr sz="20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VAFB-SLC</a:t>
            </a:r>
            <a:endParaRPr sz="2000">
              <a:latin typeface="Arial MT"/>
              <a:cs typeface="Arial MT"/>
            </a:endParaRPr>
          </a:p>
          <a:p>
            <a:pPr marL="241300">
              <a:lnSpc>
                <a:spcPts val="2280"/>
              </a:lnSpc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launchsite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there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no</a:t>
            </a:r>
            <a:r>
              <a:rPr sz="20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rockets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launched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heavypayload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mass(greater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 10000).</a:t>
            </a:r>
            <a:endParaRPr sz="2000">
              <a:latin typeface="Arial MT"/>
              <a:cs typeface="Arial MT"/>
            </a:endParaRPr>
          </a:p>
          <a:p>
            <a:pPr marL="241300" marR="81280" indent="-228600">
              <a:lnSpc>
                <a:spcPts val="2160"/>
              </a:lnSpc>
              <a:spcBef>
                <a:spcPts val="143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Orbits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ES-L1,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GEO,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HEO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&amp;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SSO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have the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highest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 rates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at 100%, with SO orbit having </a:t>
            </a:r>
            <a:r>
              <a:rPr sz="2000" spc="-5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lowest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at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~50%.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SO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0%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rate.</a:t>
            </a:r>
            <a:endParaRPr sz="2000">
              <a:latin typeface="Arial MT"/>
              <a:cs typeface="Arial MT"/>
            </a:endParaRPr>
          </a:p>
          <a:p>
            <a:pPr marL="241300" indent="-228600">
              <a:lnSpc>
                <a:spcPts val="2280"/>
              </a:lnSpc>
              <a:spcBef>
                <a:spcPts val="112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LEO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appears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related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 the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flights;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other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hand,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there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seems</a:t>
            </a:r>
            <a:endParaRPr sz="2000">
              <a:latin typeface="Arial MT"/>
              <a:cs typeface="Arial MT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no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relationship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flight number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when in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GTO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25812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Conclusions</a:t>
            </a:r>
            <a:endParaRPr sz="37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0545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550545" algn="l"/>
                <a:tab pos="551180" algn="l"/>
              </a:tabLst>
            </a:pPr>
            <a:r>
              <a:rPr spc="-5" dirty="0"/>
              <a:t>With</a:t>
            </a:r>
            <a:r>
              <a:rPr dirty="0"/>
              <a:t> </a:t>
            </a:r>
            <a:r>
              <a:rPr spc="-5" dirty="0"/>
              <a:t>heavy</a:t>
            </a:r>
            <a:r>
              <a:rPr dirty="0"/>
              <a:t> </a:t>
            </a:r>
            <a:r>
              <a:rPr spc="-10" dirty="0"/>
              <a:t>payloads</a:t>
            </a:r>
            <a:r>
              <a:rPr spc="10"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5" dirty="0"/>
              <a:t>successful</a:t>
            </a:r>
            <a:r>
              <a:rPr spc="-15" dirty="0"/>
              <a:t> </a:t>
            </a:r>
            <a:r>
              <a:rPr spc="-5" dirty="0"/>
              <a:t>landing</a:t>
            </a:r>
            <a:r>
              <a:rPr spc="5" dirty="0"/>
              <a:t> </a:t>
            </a:r>
            <a:r>
              <a:rPr spc="-5" dirty="0"/>
              <a:t>or</a:t>
            </a:r>
            <a:r>
              <a:rPr spc="15" dirty="0"/>
              <a:t> </a:t>
            </a:r>
            <a:r>
              <a:rPr spc="-5" dirty="0"/>
              <a:t>positive landing</a:t>
            </a:r>
            <a:r>
              <a:rPr dirty="0"/>
              <a:t> </a:t>
            </a:r>
            <a:r>
              <a:rPr spc="-5" dirty="0"/>
              <a:t>rate</a:t>
            </a:r>
            <a:r>
              <a:rPr spc="15" dirty="0"/>
              <a:t> </a:t>
            </a:r>
            <a:r>
              <a:rPr spc="-10" dirty="0"/>
              <a:t>are</a:t>
            </a:r>
            <a:r>
              <a:rPr spc="15" dirty="0"/>
              <a:t> </a:t>
            </a:r>
            <a:r>
              <a:rPr spc="-5" dirty="0"/>
              <a:t>more</a:t>
            </a:r>
            <a:r>
              <a:rPr spc="15" dirty="0"/>
              <a:t> </a:t>
            </a:r>
            <a:r>
              <a:rPr spc="-5" dirty="0"/>
              <a:t>for </a:t>
            </a:r>
            <a:r>
              <a:rPr dirty="0"/>
              <a:t> </a:t>
            </a:r>
            <a:r>
              <a:rPr spc="-5" dirty="0"/>
              <a:t>Polar,LEO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20" dirty="0"/>
              <a:t> </a:t>
            </a:r>
            <a:r>
              <a:rPr spc="-5" dirty="0"/>
              <a:t>ISS.</a:t>
            </a:r>
            <a:r>
              <a:rPr spc="5" dirty="0"/>
              <a:t> </a:t>
            </a:r>
            <a:r>
              <a:rPr spc="-5" dirty="0"/>
              <a:t>However</a:t>
            </a:r>
            <a:r>
              <a:rPr spc="20" dirty="0"/>
              <a:t> </a:t>
            </a:r>
            <a:r>
              <a:rPr spc="-5" dirty="0"/>
              <a:t>for</a:t>
            </a:r>
            <a:r>
              <a:rPr spc="15" dirty="0"/>
              <a:t> </a:t>
            </a:r>
            <a:r>
              <a:rPr spc="-5" dirty="0"/>
              <a:t>GTO</a:t>
            </a:r>
            <a:r>
              <a:rPr spc="20" dirty="0"/>
              <a:t> </a:t>
            </a:r>
            <a:r>
              <a:rPr spc="-5" dirty="0"/>
              <a:t>we</a:t>
            </a:r>
            <a:r>
              <a:rPr dirty="0"/>
              <a:t> </a:t>
            </a:r>
            <a:r>
              <a:rPr spc="-5" dirty="0"/>
              <a:t>cannot</a:t>
            </a:r>
            <a:r>
              <a:rPr spc="5" dirty="0"/>
              <a:t> </a:t>
            </a:r>
            <a:r>
              <a:rPr spc="-5" dirty="0"/>
              <a:t>distinguish this</a:t>
            </a:r>
            <a:r>
              <a:rPr spc="5" dirty="0"/>
              <a:t> </a:t>
            </a:r>
            <a:r>
              <a:rPr spc="-5" dirty="0"/>
              <a:t>well</a:t>
            </a:r>
            <a:r>
              <a:rPr spc="5" dirty="0"/>
              <a:t> </a:t>
            </a:r>
            <a:r>
              <a:rPr spc="-5" dirty="0"/>
              <a:t>as</a:t>
            </a:r>
            <a:r>
              <a:rPr spc="10" dirty="0"/>
              <a:t> </a:t>
            </a:r>
            <a:r>
              <a:rPr spc="-5" dirty="0"/>
              <a:t>both</a:t>
            </a:r>
            <a:r>
              <a:rPr spc="5" dirty="0"/>
              <a:t> </a:t>
            </a:r>
            <a:r>
              <a:rPr spc="-5" dirty="0"/>
              <a:t>positive </a:t>
            </a:r>
            <a:r>
              <a:rPr spc="-595" dirty="0"/>
              <a:t> </a:t>
            </a:r>
            <a:r>
              <a:rPr spc="-5" dirty="0"/>
              <a:t>landing</a:t>
            </a:r>
            <a:r>
              <a:rPr dirty="0"/>
              <a:t> </a:t>
            </a:r>
            <a:r>
              <a:rPr spc="-5" dirty="0"/>
              <a:t>rate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15" dirty="0"/>
              <a:t> </a:t>
            </a:r>
            <a:r>
              <a:rPr spc="-5" dirty="0"/>
              <a:t>negative</a:t>
            </a:r>
            <a:r>
              <a:rPr spc="5" dirty="0"/>
              <a:t> </a:t>
            </a:r>
            <a:r>
              <a:rPr spc="-5" dirty="0"/>
              <a:t>landing(unsuccessful</a:t>
            </a:r>
            <a:r>
              <a:rPr spc="-20" dirty="0"/>
              <a:t> </a:t>
            </a:r>
            <a:r>
              <a:rPr spc="-5" dirty="0"/>
              <a:t>mission)</a:t>
            </a:r>
            <a:r>
              <a:rPr dirty="0"/>
              <a:t> </a:t>
            </a:r>
            <a:r>
              <a:rPr spc="-5" dirty="0"/>
              <a:t>are</a:t>
            </a:r>
            <a:r>
              <a:rPr spc="10" dirty="0"/>
              <a:t> </a:t>
            </a:r>
            <a:r>
              <a:rPr spc="-5" dirty="0"/>
              <a:t>both there</a:t>
            </a:r>
            <a:r>
              <a:rPr spc="90" dirty="0"/>
              <a:t> </a:t>
            </a:r>
            <a:r>
              <a:rPr spc="-5" dirty="0"/>
              <a:t>here</a:t>
            </a:r>
          </a:p>
          <a:p>
            <a:pPr marL="550545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550545" algn="l"/>
                <a:tab pos="551180" algn="l"/>
              </a:tabLst>
            </a:pPr>
            <a:r>
              <a:rPr spc="-5" dirty="0"/>
              <a:t>Anf finally</a:t>
            </a:r>
            <a:r>
              <a:rPr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5" dirty="0"/>
              <a:t>sucess</a:t>
            </a:r>
            <a:r>
              <a:rPr dirty="0"/>
              <a:t> </a:t>
            </a:r>
            <a:r>
              <a:rPr spc="-5" dirty="0"/>
              <a:t>rate</a:t>
            </a:r>
            <a:r>
              <a:rPr spc="15" dirty="0"/>
              <a:t> </a:t>
            </a:r>
            <a:r>
              <a:rPr spc="-5" dirty="0"/>
              <a:t>since</a:t>
            </a:r>
            <a:r>
              <a:rPr spc="-10" dirty="0"/>
              <a:t> </a:t>
            </a:r>
            <a:r>
              <a:rPr spc="-5" dirty="0"/>
              <a:t>2013</a:t>
            </a:r>
            <a:r>
              <a:rPr dirty="0"/>
              <a:t> </a:t>
            </a:r>
            <a:r>
              <a:rPr spc="-5" dirty="0"/>
              <a:t>kept</a:t>
            </a:r>
            <a:r>
              <a:rPr spc="5" dirty="0"/>
              <a:t> </a:t>
            </a:r>
            <a:r>
              <a:rPr spc="-5" dirty="0"/>
              <a:t>increasing</a:t>
            </a:r>
            <a:r>
              <a:rPr dirty="0"/>
              <a:t> </a:t>
            </a:r>
            <a:r>
              <a:rPr spc="-5" dirty="0"/>
              <a:t>till</a:t>
            </a:r>
            <a:r>
              <a:rPr spc="55" dirty="0"/>
              <a:t> </a:t>
            </a:r>
            <a:r>
              <a:rPr spc="-5" dirty="0"/>
              <a:t>202</a:t>
            </a:r>
            <a:r>
              <a:rPr lang="en-IN" spc="-5" dirty="0"/>
              <a:t>4</a:t>
            </a:r>
            <a:r>
              <a:rPr spc="-5" dirty="0"/>
              <a:t>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3097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Conclusions</a:t>
            </a:r>
            <a:r>
              <a:rPr sz="3700" spc="15" dirty="0"/>
              <a:t> </a:t>
            </a:r>
            <a:r>
              <a:rPr sz="3700" spc="-10" dirty="0"/>
              <a:t>Cont….</a:t>
            </a:r>
            <a:endParaRPr sz="37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26235"/>
            <a:ext cx="8787130" cy="450659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200" spc="-5" dirty="0">
                <a:solidFill>
                  <a:srgbClr val="0A48CA"/>
                </a:solidFill>
                <a:latin typeface="Arial MT"/>
                <a:cs typeface="Arial MT"/>
              </a:rPr>
              <a:t>Executive</a:t>
            </a:r>
            <a:r>
              <a:rPr sz="2200" spc="-25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0A48CA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methodology:</a:t>
            </a:r>
            <a:endParaRPr sz="22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Char char="•"/>
              <a:tabLst>
                <a:tab pos="697865" algn="l"/>
                <a:tab pos="699135" algn="l"/>
              </a:tabLst>
            </a:pPr>
            <a:r>
              <a:rPr sz="1900" spc="-10" dirty="0">
                <a:solidFill>
                  <a:srgbClr val="767070"/>
                </a:solidFill>
                <a:latin typeface="Arial MT"/>
                <a:cs typeface="Arial MT"/>
              </a:rPr>
              <a:t>Describes</a:t>
            </a:r>
            <a:r>
              <a:rPr sz="1900" spc="4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how</a:t>
            </a:r>
            <a:r>
              <a:rPr sz="1900" spc="1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data</a:t>
            </a:r>
            <a:r>
              <a:rPr sz="1900" spc="3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sets</a:t>
            </a:r>
            <a:r>
              <a:rPr sz="190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were</a:t>
            </a:r>
            <a:r>
              <a:rPr sz="1900" spc="1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Arial MT"/>
                <a:cs typeface="Arial MT"/>
              </a:rPr>
              <a:t>collected</a:t>
            </a:r>
            <a:endParaRPr sz="19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wrangling</a:t>
            </a:r>
            <a:endParaRPr sz="22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9135" algn="l"/>
              </a:tabLst>
            </a:pPr>
            <a:r>
              <a:rPr sz="1900" spc="-10" dirty="0">
                <a:solidFill>
                  <a:srgbClr val="767070"/>
                </a:solidFill>
                <a:latin typeface="Arial MT"/>
                <a:cs typeface="Arial MT"/>
              </a:rPr>
              <a:t>Describes</a:t>
            </a:r>
            <a:r>
              <a:rPr sz="1900" spc="4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how</a:t>
            </a:r>
            <a:r>
              <a:rPr sz="1900" spc="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data</a:t>
            </a:r>
            <a:r>
              <a:rPr sz="1900" spc="2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were</a:t>
            </a:r>
            <a:r>
              <a:rPr sz="190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Arial MT"/>
                <a:cs typeface="Arial MT"/>
              </a:rPr>
              <a:t>processed</a:t>
            </a:r>
            <a:endParaRPr sz="19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 analysis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(EDA)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visualization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visual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Dash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endParaRPr sz="22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Char char="•"/>
              <a:tabLst>
                <a:tab pos="697865" algn="l"/>
                <a:tab pos="699135" algn="l"/>
              </a:tabLst>
            </a:pPr>
            <a:r>
              <a:rPr sz="1900" spc="-10" dirty="0">
                <a:solidFill>
                  <a:srgbClr val="767070"/>
                </a:solidFill>
                <a:latin typeface="Arial MT"/>
                <a:cs typeface="Arial MT"/>
              </a:rPr>
              <a:t>How</a:t>
            </a:r>
            <a:r>
              <a:rPr sz="1900" spc="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to build,</a:t>
            </a:r>
            <a:r>
              <a:rPr sz="1900" spc="2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tune,</a:t>
            </a:r>
            <a:r>
              <a:rPr sz="1900" spc="1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evaluate</a:t>
            </a:r>
            <a:r>
              <a:rPr sz="1900" spc="3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classification</a:t>
            </a:r>
            <a:r>
              <a:rPr sz="1900" spc="5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Arial MT"/>
                <a:cs typeface="Arial MT"/>
              </a:rPr>
              <a:t>models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5751" y="6071478"/>
            <a:ext cx="189230" cy="2971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6</a:t>
            </a:fld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271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Methodology</a:t>
            </a:r>
            <a:endParaRPr sz="3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28317"/>
            <a:ext cx="10339070" cy="391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  <a:tab pos="210629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Description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	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how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SpaceX Falcon9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collected.</a:t>
            </a:r>
            <a:endParaRPr sz="2200">
              <a:latin typeface="Arial MT"/>
              <a:cs typeface="Arial MT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 was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first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collected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(a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RESTful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API)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by making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get request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API. This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done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by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defining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series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helper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functions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would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help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use </a:t>
            </a:r>
            <a:r>
              <a:rPr sz="1800" spc="-48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extract information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identification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numbers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 launch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then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requesting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rocket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from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SpaceX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url.</a:t>
            </a:r>
            <a:endParaRPr sz="1800">
              <a:latin typeface="Arial MT"/>
              <a:cs typeface="Arial MT"/>
            </a:endParaRPr>
          </a:p>
          <a:p>
            <a:pPr marL="698500" marR="474345" lvl="1" indent="-228600" algn="just">
              <a:lnSpc>
                <a:spcPct val="100000"/>
              </a:lnSpc>
              <a:spcBef>
                <a:spcPts val="1405"/>
              </a:spcBef>
              <a:buChar char="•"/>
              <a:tabLst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Finally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 make the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requested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JSON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results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more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consistent,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SpaceX launch data was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requested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parsed using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GET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request and then decoded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response content as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Json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then converted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into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Pandas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frame.</a:t>
            </a:r>
            <a:endParaRPr sz="1800">
              <a:latin typeface="Arial MT"/>
              <a:cs typeface="Arial MT"/>
            </a:endParaRPr>
          </a:p>
          <a:p>
            <a:pPr marL="698500" marR="246379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Also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web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scraping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collect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Falcon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historical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Wikipedia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page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titled</a:t>
            </a:r>
            <a:r>
              <a:rPr sz="1800" spc="-10" dirty="0">
                <a:solidFill>
                  <a:srgbClr val="0462C1"/>
                </a:solidFill>
                <a:latin typeface="Arial MT"/>
                <a:cs typeface="Arial MT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List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of</a:t>
            </a:r>
            <a:r>
              <a:rPr sz="18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Falcon</a:t>
            </a:r>
            <a:r>
              <a:rPr sz="18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9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and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Falcon</a:t>
            </a:r>
            <a:r>
              <a:rPr sz="18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Heavy</a:t>
            </a:r>
            <a:r>
              <a:rPr sz="1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launches</a:t>
            </a:r>
            <a:r>
              <a:rPr sz="1800" spc="10" dirty="0">
                <a:solidFill>
                  <a:srgbClr val="0462C1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 the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stored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HTML.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BeautifulSoup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request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Libraries,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extract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HTML table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Wikipedia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page,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Parsed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table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converted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it into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Pandas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frame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5751" y="6071478"/>
            <a:ext cx="189230" cy="2971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7</a:t>
            </a:fld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2086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Data</a:t>
            </a:r>
            <a:r>
              <a:rPr sz="3700" spc="-40" dirty="0"/>
              <a:t> </a:t>
            </a:r>
            <a:r>
              <a:rPr sz="3700" spc="-10" dirty="0"/>
              <a:t>Collection</a:t>
            </a:r>
            <a:endParaRPr sz="3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10071" y="1792223"/>
            <a:ext cx="5461000" cy="4206240"/>
          </a:xfrm>
          <a:prstGeom prst="rect">
            <a:avLst/>
          </a:prstGeom>
          <a:ln w="9144">
            <a:solidFill>
              <a:srgbClr val="0A48C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>
              <a:latin typeface="Times New Roman"/>
              <a:cs typeface="Times New Roman"/>
            </a:endParaRPr>
          </a:p>
          <a:p>
            <a:pPr marL="92075" marR="314960">
              <a:lnSpc>
                <a:spcPts val="2340"/>
              </a:lnSpc>
              <a:spcBef>
                <a:spcPts val="5"/>
              </a:spcBef>
            </a:pPr>
            <a:r>
              <a:rPr sz="2200" spc="-5" dirty="0">
                <a:solidFill>
                  <a:srgbClr val="1C7CDB"/>
                </a:solidFill>
                <a:latin typeface="Arial MT"/>
                <a:cs typeface="Arial MT"/>
              </a:rPr>
              <a:t>Place your flowchart of SpaceX API calls </a:t>
            </a:r>
            <a:r>
              <a:rPr sz="2200" spc="-60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1C7CDB"/>
                </a:solidFill>
                <a:latin typeface="Arial MT"/>
                <a:cs typeface="Arial MT"/>
              </a:rPr>
              <a:t>here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566" y="1766697"/>
            <a:ext cx="4378960" cy="1936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05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9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collected</a:t>
            </a:r>
            <a:r>
              <a:rPr sz="19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9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9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(a</a:t>
            </a:r>
            <a:endParaRPr sz="1900">
              <a:latin typeface="Arial MT"/>
              <a:cs typeface="Arial MT"/>
            </a:endParaRPr>
          </a:p>
          <a:p>
            <a:pPr marL="241300">
              <a:lnSpc>
                <a:spcPts val="1825"/>
              </a:lnSpc>
            </a:pP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RESTful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API)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making</a:t>
            </a:r>
            <a:r>
              <a:rPr sz="19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a get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request</a:t>
            </a:r>
            <a:endParaRPr sz="1900">
              <a:latin typeface="Arial MT"/>
              <a:cs typeface="Arial MT"/>
            </a:endParaRPr>
          </a:p>
          <a:p>
            <a:pPr marL="241300" marR="5080">
              <a:lnSpc>
                <a:spcPct val="80000"/>
              </a:lnSpc>
              <a:spcBef>
                <a:spcPts val="225"/>
              </a:spcBef>
            </a:pP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9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API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then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requested</a:t>
            </a:r>
            <a:r>
              <a:rPr sz="19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1900" spc="-509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parsed</a:t>
            </a:r>
            <a:r>
              <a:rPr sz="19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9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9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9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9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using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the</a:t>
            </a:r>
            <a:r>
              <a:rPr sz="19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GET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request</a:t>
            </a:r>
            <a:r>
              <a:rPr sz="19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9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decoded</a:t>
            </a:r>
            <a:r>
              <a:rPr sz="19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response</a:t>
            </a:r>
            <a:r>
              <a:rPr sz="19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content</a:t>
            </a:r>
            <a:r>
              <a:rPr sz="19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as a</a:t>
            </a:r>
            <a:r>
              <a:rPr sz="19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Json</a:t>
            </a:r>
            <a:r>
              <a:rPr sz="19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result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19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then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converted</a:t>
            </a:r>
            <a:r>
              <a:rPr sz="19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into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Pandas</a:t>
            </a:r>
            <a:r>
              <a:rPr sz="19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9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frame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2266" y="4207002"/>
            <a:ext cx="4439920" cy="825867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27965" marR="112395" indent="-227965">
              <a:lnSpc>
                <a:spcPts val="1820"/>
              </a:lnSpc>
              <a:spcBef>
                <a:spcPts val="540"/>
              </a:spcBef>
              <a:buChar char="•"/>
              <a:tabLst>
                <a:tab pos="227965" algn="l"/>
                <a:tab pos="228600" algn="l"/>
              </a:tabLst>
            </a:pP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Here</a:t>
            </a:r>
            <a:r>
              <a:rPr sz="19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is the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19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of the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completed</a:t>
            </a:r>
            <a:r>
              <a:rPr sz="19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9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API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calls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notebook</a:t>
            </a:r>
            <a:endParaRPr lang="en-IN" sz="1900" spc="-10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227965" marR="112395" indent="-227965">
              <a:lnSpc>
                <a:spcPts val="1820"/>
              </a:lnSpc>
              <a:spcBef>
                <a:spcPts val="540"/>
              </a:spcBef>
              <a:buChar char="•"/>
              <a:tabLst>
                <a:tab pos="227965" algn="l"/>
                <a:tab pos="228600" algn="l"/>
              </a:tabLst>
            </a:pPr>
            <a:r>
              <a:rPr lang="en-IN" sz="1900" dirty="0">
                <a:latin typeface="Arial MT"/>
                <a:cs typeface="Arial MT"/>
                <a:hlinkClick r:id="rId2"/>
              </a:rPr>
              <a:t>Data collection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62439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Data</a:t>
            </a:r>
            <a:r>
              <a:rPr sz="3700" spc="-15" dirty="0"/>
              <a:t> </a:t>
            </a:r>
            <a:r>
              <a:rPr sz="3700" spc="-10" dirty="0"/>
              <a:t>Collection</a:t>
            </a:r>
            <a:r>
              <a:rPr sz="3700" spc="55" dirty="0"/>
              <a:t> </a:t>
            </a:r>
            <a:r>
              <a:rPr sz="3700" spc="-210" dirty="0"/>
              <a:t>–</a:t>
            </a:r>
            <a:r>
              <a:rPr sz="3700" spc="-5" dirty="0"/>
              <a:t> SpaceX</a:t>
            </a:r>
            <a:r>
              <a:rPr sz="3700" dirty="0"/>
              <a:t> </a:t>
            </a:r>
            <a:r>
              <a:rPr sz="3700" spc="-5" dirty="0"/>
              <a:t>API</a:t>
            </a:r>
            <a:endParaRPr sz="37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0071" y="1819655"/>
            <a:ext cx="5590032" cy="34991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215751" y="6071478"/>
            <a:ext cx="189230" cy="2971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8</a:t>
            </a:fld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1151" y="608543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9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5299" y="1399413"/>
            <a:ext cx="3774440" cy="35163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8572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Performed web scraping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collect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Falcon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9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historical launch records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Wikipedia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using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BeautifulSoup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request,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to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extract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Falcon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9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records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from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HTML table of the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Wikipedia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page,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then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created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frame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by parsing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HTML.</a:t>
            </a:r>
            <a:endParaRPr sz="1800" dirty="0">
              <a:latin typeface="Arial MT"/>
              <a:cs typeface="Arial MT"/>
            </a:endParaRPr>
          </a:p>
          <a:p>
            <a:pPr marL="241300" marR="488315" indent="-228600">
              <a:lnSpc>
                <a:spcPct val="100000"/>
              </a:lnSpc>
              <a:spcBef>
                <a:spcPts val="1395"/>
              </a:spcBef>
              <a:buClr>
                <a:srgbClr val="292929"/>
              </a:buClr>
              <a:buChar char="•"/>
              <a:tabLst>
                <a:tab pos="240665" algn="l"/>
                <a:tab pos="241300" algn="l"/>
              </a:tabLst>
            </a:pPr>
            <a:r>
              <a:rPr lang="en-IN"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web scraping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is the GitHub URL of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completed web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scraping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notebook.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69" y="596646"/>
            <a:ext cx="64509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Data</a:t>
            </a:r>
            <a:r>
              <a:rPr sz="3700" spc="-15" dirty="0"/>
              <a:t> </a:t>
            </a:r>
            <a:r>
              <a:rPr sz="3700" spc="-10" dirty="0"/>
              <a:t>Collection</a:t>
            </a:r>
            <a:r>
              <a:rPr sz="3700" spc="50" dirty="0"/>
              <a:t> </a:t>
            </a:r>
            <a:r>
              <a:rPr sz="3700" spc="-5" dirty="0"/>
              <a:t>-</a:t>
            </a:r>
            <a:r>
              <a:rPr sz="3700" dirty="0"/>
              <a:t> </a:t>
            </a:r>
            <a:r>
              <a:rPr sz="3700" spc="-5" dirty="0"/>
              <a:t>WebScraping</a:t>
            </a:r>
            <a:endParaRPr sz="3700"/>
          </a:p>
        </p:txBody>
      </p:sp>
      <p:sp>
        <p:nvSpPr>
          <p:cNvPr id="5" name="object 5"/>
          <p:cNvSpPr txBox="1"/>
          <p:nvPr/>
        </p:nvSpPr>
        <p:spPr>
          <a:xfrm>
            <a:off x="5910071" y="1792223"/>
            <a:ext cx="5461000" cy="4206240"/>
          </a:xfrm>
          <a:prstGeom prst="rect">
            <a:avLst/>
          </a:prstGeom>
          <a:ln w="9144">
            <a:solidFill>
              <a:srgbClr val="0A48C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0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2200" spc="-5" dirty="0">
                <a:solidFill>
                  <a:srgbClr val="1C7CDB"/>
                </a:solidFill>
                <a:latin typeface="Arial MT"/>
                <a:cs typeface="Arial MT"/>
              </a:rPr>
              <a:t>Place</a:t>
            </a:r>
            <a:r>
              <a:rPr sz="2200" spc="-15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1C7CDB"/>
                </a:solidFill>
                <a:latin typeface="Arial MT"/>
                <a:cs typeface="Arial MT"/>
              </a:rPr>
              <a:t>your</a:t>
            </a:r>
            <a:r>
              <a:rPr sz="2200" spc="1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1C7CDB"/>
                </a:solidFill>
                <a:latin typeface="Arial MT"/>
                <a:cs typeface="Arial MT"/>
              </a:rPr>
              <a:t>flowchart of web</a:t>
            </a:r>
            <a:r>
              <a:rPr sz="2200" spc="1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1C7CDB"/>
                </a:solidFill>
                <a:latin typeface="Arial MT"/>
                <a:cs typeface="Arial MT"/>
              </a:rPr>
              <a:t>scraping</a:t>
            </a:r>
            <a:r>
              <a:rPr sz="2200" spc="-10" dirty="0">
                <a:solidFill>
                  <a:srgbClr val="1C7CDB"/>
                </a:solidFill>
                <a:latin typeface="Arial MT"/>
                <a:cs typeface="Arial MT"/>
              </a:rPr>
              <a:t> here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5879" y="1348739"/>
            <a:ext cx="6321552" cy="45689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2757</Words>
  <Application>Microsoft Office PowerPoint</Application>
  <PresentationFormat>Widescreen</PresentationFormat>
  <Paragraphs>285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Arial MT</vt:lpstr>
      <vt:lpstr>Calibri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WebScraping</vt:lpstr>
      <vt:lpstr>Data Wrangling</vt:lpstr>
      <vt:lpstr>EDA with Data Visualization</vt:lpstr>
      <vt:lpstr>EDA with Data Visualization (Plots Cont….)</vt:lpstr>
      <vt:lpstr>EDA with SQL</vt:lpstr>
      <vt:lpstr>EDA with SQL (Cont.…)</vt:lpstr>
      <vt:lpstr>Build an Interactive Map with Folium</vt:lpstr>
      <vt:lpstr>Build a Dashboard with Plotly Dash</vt:lpstr>
      <vt:lpstr>SpaceX Dash App</vt:lpstr>
      <vt:lpstr>Predictive Analysis (Classification)</vt:lpstr>
      <vt:lpstr>Predictive Analysis (Classification)</vt:lpstr>
      <vt:lpstr>Predictive Analysis (Classification)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 Rate vs. Orbit Type</vt:lpstr>
      <vt:lpstr>Success Rate vs. Orbit Type with explanations</vt:lpstr>
      <vt:lpstr>Flight Number vs. Orbit Type</vt:lpstr>
      <vt:lpstr>Flight Number vs. Orbit Typewith explanations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Markers of all launch sites on global map</vt:lpstr>
      <vt:lpstr>Launch outcomes for each site on the map With Color  Markers</vt:lpstr>
      <vt:lpstr>Launch outcomes for each site on the map With Color  Markers</vt:lpstr>
      <vt:lpstr>Distances between a launch site to its proximities</vt:lpstr>
      <vt:lpstr>Distances between a launch site to its proximities</vt:lpstr>
      <vt:lpstr>PowerPoint Presentation</vt:lpstr>
      <vt:lpstr>Pie-Chart for launch success count for all sites</vt:lpstr>
      <vt:lpstr>Pie chart for the launch site with 2nd highest launch success ratio</vt:lpstr>
      <vt:lpstr>Payload vs. Launch Outcome scatter plot for all sites</vt:lpstr>
      <vt:lpstr>PowerPoint Presentation</vt:lpstr>
      <vt:lpstr>Classification Models Accuracy</vt:lpstr>
      <vt:lpstr>Confusion Matrix</vt:lpstr>
      <vt:lpstr>Conclusions</vt:lpstr>
      <vt:lpstr>Conclusions Cont….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JAMPANA GANGOTHRI</cp:lastModifiedBy>
  <cp:revision>9</cp:revision>
  <dcterms:created xsi:type="dcterms:W3CDTF">2024-07-19T03:41:39Z</dcterms:created>
  <dcterms:modified xsi:type="dcterms:W3CDTF">2024-07-19T04:13:55Z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2023-01-05T00:00:00Z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2024-07-19T00:00:00Z</vt:filetime>
  </property>
</Properties>
</file>